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3" r:id="rId1"/>
  </p:sldMasterIdLst>
  <p:notesMasterIdLst>
    <p:notesMasterId r:id="rId26"/>
  </p:notesMasterIdLst>
  <p:sldIdLst>
    <p:sldId id="256" r:id="rId2"/>
    <p:sldId id="257" r:id="rId3"/>
    <p:sldId id="270" r:id="rId4"/>
    <p:sldId id="269" r:id="rId5"/>
    <p:sldId id="268" r:id="rId6"/>
    <p:sldId id="278" r:id="rId7"/>
    <p:sldId id="272" r:id="rId8"/>
    <p:sldId id="297" r:id="rId9"/>
    <p:sldId id="291" r:id="rId10"/>
    <p:sldId id="281" r:id="rId11"/>
    <p:sldId id="299" r:id="rId12"/>
    <p:sldId id="285" r:id="rId13"/>
    <p:sldId id="263" r:id="rId14"/>
    <p:sldId id="262" r:id="rId15"/>
    <p:sldId id="276" r:id="rId16"/>
    <p:sldId id="287" r:id="rId17"/>
    <p:sldId id="259" r:id="rId18"/>
    <p:sldId id="266" r:id="rId19"/>
    <p:sldId id="277" r:id="rId20"/>
    <p:sldId id="280" r:id="rId21"/>
    <p:sldId id="282" r:id="rId22"/>
    <p:sldId id="283" r:id="rId23"/>
    <p:sldId id="296" r:id="rId24"/>
    <p:sldId id="30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48" autoAdjust="0"/>
  </p:normalViewPr>
  <p:slideViewPr>
    <p:cSldViewPr snapToGrid="0">
      <p:cViewPr>
        <p:scale>
          <a:sx n="55" d="100"/>
          <a:sy n="55" d="100"/>
        </p:scale>
        <p:origin x="1096" y="40"/>
      </p:cViewPr>
      <p:guideLst/>
    </p:cSldViewPr>
  </p:slideViewPr>
  <p:outlineViewPr>
    <p:cViewPr>
      <p:scale>
        <a:sx n="33" d="100"/>
        <a:sy n="33" d="100"/>
      </p:scale>
      <p:origin x="0" y="-2227"/>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E96121-AD36-4C9F-AE77-7B602EAB5E5B}" type="datetimeFigureOut">
              <a:rPr lang="en-GB" smtClean="0"/>
              <a:t>25/01/2023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CE8F8A-396D-4923-8383-901098FAF120}" type="slidenum">
              <a:rPr lang="en-GB" smtClean="0"/>
              <a:t>‹#›</a:t>
            </a:fld>
            <a:endParaRPr lang="en-GB"/>
          </a:p>
        </p:txBody>
      </p:sp>
    </p:spTree>
    <p:extLst>
      <p:ext uri="{BB962C8B-B14F-4D97-AF65-F5344CB8AC3E}">
        <p14:creationId xmlns:p14="http://schemas.microsoft.com/office/powerpoint/2010/main" val="1690932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FCE8F8A-396D-4923-8383-901098FAF120}" type="slidenum">
              <a:rPr lang="en-GB" smtClean="0"/>
              <a:t>3</a:t>
            </a:fld>
            <a:endParaRPr lang="en-GB"/>
          </a:p>
        </p:txBody>
      </p:sp>
    </p:spTree>
    <p:extLst>
      <p:ext uri="{BB962C8B-B14F-4D97-AF65-F5344CB8AC3E}">
        <p14:creationId xmlns:p14="http://schemas.microsoft.com/office/powerpoint/2010/main" val="12598519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860F95D-8D6E-499A-81BA-A07980B8B1BF}" type="datetimeFigureOut">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6FB2B7-C02B-4F97-AB71-656DAA035C70}" type="slidenum">
              <a:rPr lang="en-US" smtClean="0"/>
              <a:t>‹#›</a:t>
            </a:fld>
            <a:endParaRPr lang="en-US"/>
          </a:p>
        </p:txBody>
      </p:sp>
    </p:spTree>
    <p:extLst>
      <p:ext uri="{BB962C8B-B14F-4D97-AF65-F5344CB8AC3E}">
        <p14:creationId xmlns:p14="http://schemas.microsoft.com/office/powerpoint/2010/main" val="36287772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860F95D-8D6E-499A-81BA-A07980B8B1BF}" type="datetimeFigureOut">
              <a:rPr lang="en-US" smtClean="0"/>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6FB2B7-C02B-4F97-AB71-656DAA035C70}" type="slidenum">
              <a:rPr lang="en-US" smtClean="0"/>
              <a:t>‹#›</a:t>
            </a:fld>
            <a:endParaRPr lang="en-US"/>
          </a:p>
        </p:txBody>
      </p:sp>
    </p:spTree>
    <p:extLst>
      <p:ext uri="{BB962C8B-B14F-4D97-AF65-F5344CB8AC3E}">
        <p14:creationId xmlns:p14="http://schemas.microsoft.com/office/powerpoint/2010/main" val="2863103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860F95D-8D6E-499A-81BA-A07980B8B1BF}" type="datetimeFigureOut">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6FB2B7-C02B-4F97-AB71-656DAA035C70}" type="slidenum">
              <a:rPr lang="en-US" smtClean="0"/>
              <a:t>‹#›</a:t>
            </a:fld>
            <a:endParaRPr lang="en-US"/>
          </a:p>
        </p:txBody>
      </p:sp>
    </p:spTree>
    <p:extLst>
      <p:ext uri="{BB962C8B-B14F-4D97-AF65-F5344CB8AC3E}">
        <p14:creationId xmlns:p14="http://schemas.microsoft.com/office/powerpoint/2010/main" val="9405082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860F95D-8D6E-499A-81BA-A07980B8B1BF}" type="datetimeFigureOut">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6FB2B7-C02B-4F97-AB71-656DAA035C70}"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6862072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60F95D-8D6E-499A-81BA-A07980B8B1BF}" type="datetimeFigureOut">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6FB2B7-C02B-4F97-AB71-656DAA035C70}" type="slidenum">
              <a:rPr lang="en-US" smtClean="0"/>
              <a:t>‹#›</a:t>
            </a:fld>
            <a:endParaRPr lang="en-US"/>
          </a:p>
        </p:txBody>
      </p:sp>
    </p:spTree>
    <p:extLst>
      <p:ext uri="{BB962C8B-B14F-4D97-AF65-F5344CB8AC3E}">
        <p14:creationId xmlns:p14="http://schemas.microsoft.com/office/powerpoint/2010/main" val="5695141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860F95D-8D6E-499A-81BA-A07980B8B1BF}" type="datetimeFigureOut">
              <a:rPr lang="en-US" smtClean="0"/>
              <a:t>1/25/2023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6FB2B7-C02B-4F97-AB71-656DAA035C70}" type="slidenum">
              <a:rPr lang="en-US" smtClean="0"/>
              <a:t>‹#›</a:t>
            </a:fld>
            <a:endParaRPr lang="en-US"/>
          </a:p>
        </p:txBody>
      </p:sp>
    </p:spTree>
    <p:extLst>
      <p:ext uri="{BB962C8B-B14F-4D97-AF65-F5344CB8AC3E}">
        <p14:creationId xmlns:p14="http://schemas.microsoft.com/office/powerpoint/2010/main" val="487152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860F95D-8D6E-499A-81BA-A07980B8B1BF}" type="datetimeFigureOut">
              <a:rPr lang="en-US" smtClean="0"/>
              <a:t>1/25/2023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6FB2B7-C02B-4F97-AB71-656DAA035C70}" type="slidenum">
              <a:rPr lang="en-US" smtClean="0"/>
              <a:t>‹#›</a:t>
            </a:fld>
            <a:endParaRPr lang="en-US"/>
          </a:p>
        </p:txBody>
      </p:sp>
    </p:spTree>
    <p:extLst>
      <p:ext uri="{BB962C8B-B14F-4D97-AF65-F5344CB8AC3E}">
        <p14:creationId xmlns:p14="http://schemas.microsoft.com/office/powerpoint/2010/main" val="3963588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60F95D-8D6E-499A-81BA-A07980B8B1BF}" type="datetimeFigureOut">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6FB2B7-C02B-4F97-AB71-656DAA035C70}" type="slidenum">
              <a:rPr lang="en-US" smtClean="0"/>
              <a:t>‹#›</a:t>
            </a:fld>
            <a:endParaRPr lang="en-US"/>
          </a:p>
        </p:txBody>
      </p:sp>
    </p:spTree>
    <p:extLst>
      <p:ext uri="{BB962C8B-B14F-4D97-AF65-F5344CB8AC3E}">
        <p14:creationId xmlns:p14="http://schemas.microsoft.com/office/powerpoint/2010/main" val="411486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60F95D-8D6E-499A-81BA-A07980B8B1BF}" type="datetimeFigureOut">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6FB2B7-C02B-4F97-AB71-656DAA035C70}" type="slidenum">
              <a:rPr lang="en-US" smtClean="0"/>
              <a:t>‹#›</a:t>
            </a:fld>
            <a:endParaRPr lang="en-US"/>
          </a:p>
        </p:txBody>
      </p:sp>
    </p:spTree>
    <p:extLst>
      <p:ext uri="{BB962C8B-B14F-4D97-AF65-F5344CB8AC3E}">
        <p14:creationId xmlns:p14="http://schemas.microsoft.com/office/powerpoint/2010/main" val="543505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C860F95D-8D6E-499A-81BA-A07980B8B1BF}" type="datetimeFigureOut">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6FB2B7-C02B-4F97-AB71-656DAA035C70}" type="slidenum">
              <a:rPr lang="en-US" smtClean="0"/>
              <a:t>‹#›</a:t>
            </a:fld>
            <a:endParaRPr lang="en-US"/>
          </a:p>
        </p:txBody>
      </p:sp>
    </p:spTree>
    <p:extLst>
      <p:ext uri="{BB962C8B-B14F-4D97-AF65-F5344CB8AC3E}">
        <p14:creationId xmlns:p14="http://schemas.microsoft.com/office/powerpoint/2010/main" val="1283289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60F95D-8D6E-499A-81BA-A07980B8B1BF}" type="datetimeFigureOut">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6FB2B7-C02B-4F97-AB71-656DAA035C70}" type="slidenum">
              <a:rPr lang="en-US" smtClean="0"/>
              <a:t>‹#›</a:t>
            </a:fld>
            <a:endParaRPr lang="en-US"/>
          </a:p>
        </p:txBody>
      </p:sp>
    </p:spTree>
    <p:extLst>
      <p:ext uri="{BB962C8B-B14F-4D97-AF65-F5344CB8AC3E}">
        <p14:creationId xmlns:p14="http://schemas.microsoft.com/office/powerpoint/2010/main" val="1260275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860F95D-8D6E-499A-81BA-A07980B8B1BF}" type="datetimeFigureOut">
              <a:rPr lang="en-US" smtClean="0"/>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6FB2B7-C02B-4F97-AB71-656DAA035C70}" type="slidenum">
              <a:rPr lang="en-US" smtClean="0"/>
              <a:t>‹#›</a:t>
            </a:fld>
            <a:endParaRPr lang="en-US"/>
          </a:p>
        </p:txBody>
      </p:sp>
    </p:spTree>
    <p:extLst>
      <p:ext uri="{BB962C8B-B14F-4D97-AF65-F5344CB8AC3E}">
        <p14:creationId xmlns:p14="http://schemas.microsoft.com/office/powerpoint/2010/main" val="29617496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860F95D-8D6E-499A-81BA-A07980B8B1BF}" type="datetimeFigureOut">
              <a:rPr lang="en-US" smtClean="0"/>
              <a:t>1/25/2023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6FB2B7-C02B-4F97-AB71-656DAA035C70}" type="slidenum">
              <a:rPr lang="en-US" smtClean="0"/>
              <a:t>‹#›</a:t>
            </a:fld>
            <a:endParaRPr lang="en-US"/>
          </a:p>
        </p:txBody>
      </p:sp>
    </p:spTree>
    <p:extLst>
      <p:ext uri="{BB962C8B-B14F-4D97-AF65-F5344CB8AC3E}">
        <p14:creationId xmlns:p14="http://schemas.microsoft.com/office/powerpoint/2010/main" val="2393339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C860F95D-8D6E-499A-81BA-A07980B8B1BF}" type="datetimeFigureOut">
              <a:rPr lang="en-US" smtClean="0"/>
              <a:t>1/25/2023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9D6FB2B7-C02B-4F97-AB71-656DAA035C70}" type="slidenum">
              <a:rPr lang="en-US" smtClean="0"/>
              <a:t>‹#›</a:t>
            </a:fld>
            <a:endParaRPr lang="en-US"/>
          </a:p>
        </p:txBody>
      </p:sp>
    </p:spTree>
    <p:extLst>
      <p:ext uri="{BB962C8B-B14F-4D97-AF65-F5344CB8AC3E}">
        <p14:creationId xmlns:p14="http://schemas.microsoft.com/office/powerpoint/2010/main" val="1285594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860F95D-8D6E-499A-81BA-A07980B8B1BF}" type="datetimeFigureOut">
              <a:rPr lang="en-US" smtClean="0"/>
              <a:t>1/25/2023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9D6FB2B7-C02B-4F97-AB71-656DAA035C70}" type="slidenum">
              <a:rPr lang="en-US" smtClean="0"/>
              <a:t>‹#›</a:t>
            </a:fld>
            <a:endParaRPr lang="en-US"/>
          </a:p>
        </p:txBody>
      </p:sp>
    </p:spTree>
    <p:extLst>
      <p:ext uri="{BB962C8B-B14F-4D97-AF65-F5344CB8AC3E}">
        <p14:creationId xmlns:p14="http://schemas.microsoft.com/office/powerpoint/2010/main" val="1869664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C860F95D-8D6E-499A-81BA-A07980B8B1BF}" type="datetimeFigureOut">
              <a:rPr lang="en-US" smtClean="0"/>
              <a:t>1/25/2023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9D6FB2B7-C02B-4F97-AB71-656DAA035C70}" type="slidenum">
              <a:rPr lang="en-US" smtClean="0"/>
              <a:t>‹#›</a:t>
            </a:fld>
            <a:endParaRPr lang="en-US"/>
          </a:p>
        </p:txBody>
      </p:sp>
    </p:spTree>
    <p:extLst>
      <p:ext uri="{BB962C8B-B14F-4D97-AF65-F5344CB8AC3E}">
        <p14:creationId xmlns:p14="http://schemas.microsoft.com/office/powerpoint/2010/main" val="4240851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860F95D-8D6E-499A-81BA-A07980B8B1BF}" type="datetimeFigureOut">
              <a:rPr lang="en-US" smtClean="0"/>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6FB2B7-C02B-4F97-AB71-656DAA035C70}" type="slidenum">
              <a:rPr lang="en-US" smtClean="0"/>
              <a:t>‹#›</a:t>
            </a:fld>
            <a:endParaRPr lang="en-US"/>
          </a:p>
        </p:txBody>
      </p:sp>
    </p:spTree>
    <p:extLst>
      <p:ext uri="{BB962C8B-B14F-4D97-AF65-F5344CB8AC3E}">
        <p14:creationId xmlns:p14="http://schemas.microsoft.com/office/powerpoint/2010/main" val="1561185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860F95D-8D6E-499A-81BA-A07980B8B1BF}" type="datetimeFigureOut">
              <a:rPr lang="en-US" smtClean="0"/>
              <a:t>1/25/2023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9D6FB2B7-C02B-4F97-AB71-656DAA035C70}" type="slidenum">
              <a:rPr lang="en-US" smtClean="0"/>
              <a:t>‹#›</a:t>
            </a:fld>
            <a:endParaRPr lang="en-US"/>
          </a:p>
        </p:txBody>
      </p:sp>
    </p:spTree>
    <p:extLst>
      <p:ext uri="{BB962C8B-B14F-4D97-AF65-F5344CB8AC3E}">
        <p14:creationId xmlns:p14="http://schemas.microsoft.com/office/powerpoint/2010/main" val="1609066304"/>
      </p:ext>
    </p:extLst>
  </p:cSld>
  <p:clrMap bg1="dk1" tx1="lt1" bg2="dk2" tx2="lt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microsoft.com/office/2007/relationships/hdphoto" Target="../media/hdphoto6.wdp"/><Relationship Id="rId3" Type="http://schemas.microsoft.com/office/2007/relationships/hdphoto" Target="../media/hdphoto4.wdp"/><Relationship Id="rId7"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0.png"/><Relationship Id="rId5" Type="http://schemas.microsoft.com/office/2007/relationships/hdphoto" Target="../media/hdphoto5.wdp"/><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07/relationships/hdphoto" Target="../media/hdphoto7.wdp"/><Relationship Id="rId7" Type="http://schemas.microsoft.com/office/2007/relationships/hdphoto" Target="../media/hdphoto9.wdp"/><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4.png"/><Relationship Id="rId5" Type="http://schemas.microsoft.com/office/2007/relationships/hdphoto" Target="../media/hdphoto8.wdp"/><Relationship Id="rId4" Type="http://schemas.openxmlformats.org/officeDocument/2006/relationships/image" Target="../media/image23.png"/><Relationship Id="rId9" Type="http://schemas.microsoft.com/office/2007/relationships/hdphoto" Target="../media/hdphoto10.wdp"/></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3" Type="http://schemas.microsoft.com/office/2007/relationships/hdphoto" Target="../media/hdphoto11.wdp"/><Relationship Id="rId7" Type="http://schemas.microsoft.com/office/2007/relationships/hdphoto" Target="../media/hdphoto13.wdp"/><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8.png"/><Relationship Id="rId5" Type="http://schemas.microsoft.com/office/2007/relationships/hdphoto" Target="../media/hdphoto12.wdp"/><Relationship Id="rId4" Type="http://schemas.openxmlformats.org/officeDocument/2006/relationships/image" Target="../media/image27.png"/><Relationship Id="rId9" Type="http://schemas.microsoft.com/office/2007/relationships/hdphoto" Target="../media/hdphoto14.wd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A80A1-1F88-9E46-262B-C170FB215BED}"/>
              </a:ext>
            </a:extLst>
          </p:cNvPr>
          <p:cNvSpPr>
            <a:spLocks noGrp="1"/>
          </p:cNvSpPr>
          <p:nvPr>
            <p:ph type="ctrTitle"/>
          </p:nvPr>
        </p:nvSpPr>
        <p:spPr>
          <a:xfrm>
            <a:off x="678426" y="848033"/>
            <a:ext cx="10304206" cy="2154238"/>
          </a:xfrm>
        </p:spPr>
        <p:txBody>
          <a:bodyPr>
            <a:normAutofit/>
          </a:bodyPr>
          <a:lstStyle/>
          <a:p>
            <a:pPr algn="ctr"/>
            <a:r>
              <a:rPr lang="en-US" sz="8800" b="1" dirty="0"/>
              <a:t>AWS</a:t>
            </a:r>
          </a:p>
        </p:txBody>
      </p:sp>
      <p:sp>
        <p:nvSpPr>
          <p:cNvPr id="3" name="Subtitle 2">
            <a:extLst>
              <a:ext uri="{FF2B5EF4-FFF2-40B4-BE49-F238E27FC236}">
                <a16:creationId xmlns:a16="http://schemas.microsoft.com/office/drawing/2014/main" id="{186E5F94-BBB7-6AA3-CCAF-E9ECE463C457}"/>
              </a:ext>
            </a:extLst>
          </p:cNvPr>
          <p:cNvSpPr>
            <a:spLocks noGrp="1"/>
          </p:cNvSpPr>
          <p:nvPr>
            <p:ph type="subTitle" idx="1"/>
          </p:nvPr>
        </p:nvSpPr>
        <p:spPr>
          <a:xfrm>
            <a:off x="995424" y="3602037"/>
            <a:ext cx="9672576" cy="2154237"/>
          </a:xfrm>
        </p:spPr>
        <p:txBody>
          <a:bodyPr>
            <a:normAutofit/>
          </a:bodyPr>
          <a:lstStyle/>
          <a:p>
            <a:pPr algn="ctr"/>
            <a:r>
              <a:rPr lang="en-US" sz="5400" b="1" dirty="0"/>
              <a:t>(AMAZON WEB SERVICE)</a:t>
            </a:r>
            <a:endParaRPr lang="en-US" sz="5400" dirty="0"/>
          </a:p>
        </p:txBody>
      </p:sp>
    </p:spTree>
    <p:extLst>
      <p:ext uri="{BB962C8B-B14F-4D97-AF65-F5344CB8AC3E}">
        <p14:creationId xmlns:p14="http://schemas.microsoft.com/office/powerpoint/2010/main" val="35054926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646756-9434-CE17-E15A-5EFE5460C4C4}"/>
              </a:ext>
            </a:extLst>
          </p:cNvPr>
          <p:cNvSpPr>
            <a:spLocks noGrp="1"/>
          </p:cNvSpPr>
          <p:nvPr>
            <p:ph idx="1"/>
          </p:nvPr>
        </p:nvSpPr>
        <p:spPr>
          <a:xfrm>
            <a:off x="238125" y="114300"/>
            <a:ext cx="5723764" cy="6336833"/>
          </a:xfrm>
        </p:spPr>
        <p:txBody>
          <a:bodyPr>
            <a:normAutofit/>
          </a:bodyPr>
          <a:lstStyle/>
          <a:p>
            <a:pPr marL="0" indent="0">
              <a:buNone/>
            </a:pPr>
            <a:r>
              <a:rPr lang="en-US" sz="2400" b="1" dirty="0">
                <a:latin typeface="Times New Roman" panose="02020603050405020304" pitchFamily="18" charset="0"/>
                <a:cs typeface="Times New Roman" panose="02020603050405020304" pitchFamily="18" charset="0"/>
              </a:rPr>
              <a:t>1. Amazon Lex</a:t>
            </a:r>
            <a:r>
              <a:rPr lang="en-US" sz="1600" b="1" dirty="0"/>
              <a:t>:</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Amazon Lex is a service that enables you to build highly engaging user experiences and lifelike conversational interactions.</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Amazon Lex is a service for building conversational interfaces into any application using voice and text.</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Amazon Lex is nothing but a chatbot, for example, Alexa, google assistance, and series</a:t>
            </a:r>
            <a:r>
              <a:rPr lang="en-US" sz="1600" dirty="0"/>
              <a:t>.</a:t>
            </a:r>
          </a:p>
          <a:p>
            <a:endParaRPr lang="en-US" sz="1600" dirty="0"/>
          </a:p>
          <a:p>
            <a:pPr marL="0" indent="0">
              <a:buNone/>
            </a:pPr>
            <a:r>
              <a:rPr lang="en-US" sz="2400" b="1" dirty="0">
                <a:latin typeface="Times New Roman" panose="02020603050405020304" pitchFamily="18" charset="0"/>
                <a:cs typeface="Times New Roman" panose="02020603050405020304" pitchFamily="18" charset="0"/>
              </a:rPr>
              <a:t>2. Amazon Polly:</a:t>
            </a:r>
          </a:p>
          <a:p>
            <a:pPr>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Amazon Polly uses deep learning technologies to  </a:t>
            </a:r>
            <a:r>
              <a:rPr lang="en-US" i="0" dirty="0">
                <a:effectLst/>
                <a:latin typeface="Times New Roman" panose="02020603050405020304" pitchFamily="18" charset="0"/>
                <a:cs typeface="Times New Roman" panose="02020603050405020304" pitchFamily="18" charset="0"/>
              </a:rPr>
              <a:t>synthesize natural-sounding human speech</a:t>
            </a:r>
            <a:r>
              <a:rPr lang="en-US" b="0" i="0" dirty="0">
                <a:effectLst/>
                <a:latin typeface="Times New Roman" panose="02020603050405020304" pitchFamily="18" charset="0"/>
                <a:cs typeface="Times New Roman" panose="02020603050405020304" pitchFamily="18" charset="0"/>
              </a:rPr>
              <a:t>, so you can convert articles to speech. </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Audible, kindle, and cocomelon are examples of Amazon Polly.</a:t>
            </a:r>
          </a:p>
          <a:p>
            <a:endParaRPr lang="en-US" sz="2400" dirty="0"/>
          </a:p>
          <a:p>
            <a:endParaRPr lang="en-US" sz="1600" dirty="0"/>
          </a:p>
          <a:p>
            <a:pPr marL="0" indent="0">
              <a:buNone/>
            </a:pPr>
            <a:endParaRPr lang="en-US" sz="1600" dirty="0"/>
          </a:p>
          <a:p>
            <a:pPr marL="0" indent="0">
              <a:buNone/>
            </a:pPr>
            <a:endParaRPr lang="en-US" sz="1600" dirty="0"/>
          </a:p>
        </p:txBody>
      </p:sp>
      <p:pic>
        <p:nvPicPr>
          <p:cNvPr id="5" name="Picture 4">
            <a:extLst>
              <a:ext uri="{FF2B5EF4-FFF2-40B4-BE49-F238E27FC236}">
                <a16:creationId xmlns:a16="http://schemas.microsoft.com/office/drawing/2014/main" id="{84570F70-5897-000C-8DA6-562EAE320F8E}"/>
              </a:ext>
            </a:extLst>
          </p:cNvPr>
          <p:cNvPicPr>
            <a:picLocks noChangeAspect="1"/>
          </p:cNvPicPr>
          <p:nvPr/>
        </p:nvPicPr>
        <p:blipFill>
          <a:blip r:embed="rId2"/>
          <a:stretch>
            <a:fillRect/>
          </a:stretch>
        </p:blipFill>
        <p:spPr>
          <a:xfrm>
            <a:off x="7079260" y="724442"/>
            <a:ext cx="4166056" cy="23225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701BACE1-CE4A-DA41-8FBB-DC3069426DAB}"/>
              </a:ext>
            </a:extLst>
          </p:cNvPr>
          <p:cNvPicPr>
            <a:picLocks noChangeAspect="1"/>
          </p:cNvPicPr>
          <p:nvPr/>
        </p:nvPicPr>
        <p:blipFill>
          <a:blip r:embed="rId3"/>
          <a:stretch>
            <a:fillRect/>
          </a:stretch>
        </p:blipFill>
        <p:spPr>
          <a:xfrm>
            <a:off x="7059168" y="4031132"/>
            <a:ext cx="4206240" cy="17035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23567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719673-722B-54B5-65B7-DD92D0DF11B2}"/>
              </a:ext>
            </a:extLst>
          </p:cNvPr>
          <p:cNvSpPr>
            <a:spLocks noGrp="1"/>
          </p:cNvSpPr>
          <p:nvPr>
            <p:ph idx="1"/>
          </p:nvPr>
        </p:nvSpPr>
        <p:spPr>
          <a:xfrm>
            <a:off x="137652" y="117987"/>
            <a:ext cx="6760660" cy="6700684"/>
          </a:xfrm>
        </p:spPr>
        <p:txBody>
          <a:bodyPr>
            <a:normAutofit fontScale="70000" lnSpcReduction="20000"/>
          </a:bodyPr>
          <a:lstStyle/>
          <a:p>
            <a:r>
              <a:rPr lang="en-US" sz="3400" b="1" dirty="0">
                <a:latin typeface="Times New Roman" panose="02020603050405020304" pitchFamily="18" charset="0"/>
                <a:cs typeface="Times New Roman" panose="02020603050405020304" pitchFamily="18" charset="0"/>
              </a:rPr>
              <a:t>3.Amazon </a:t>
            </a:r>
            <a:r>
              <a:rPr lang="en-US" sz="3400" b="1" dirty="0" err="1">
                <a:latin typeface="Times New Roman" panose="02020603050405020304" pitchFamily="18" charset="0"/>
                <a:cs typeface="Times New Roman" panose="02020603050405020304" pitchFamily="18" charset="0"/>
              </a:rPr>
              <a:t>Rekognition</a:t>
            </a:r>
            <a:r>
              <a:rPr lang="en-US" sz="3400" dirty="0">
                <a:latin typeface="Times New Roman" panose="02020603050405020304" pitchFamily="18" charset="0"/>
                <a:cs typeface="Times New Roman" panose="02020603050405020304" pitchFamily="18" charset="0"/>
              </a:rPr>
              <a:t>:</a:t>
            </a:r>
            <a:br>
              <a:rPr lang="en-US" sz="2000" dirty="0"/>
            </a:br>
            <a:endParaRPr lang="en-US" sz="2000" b="0" i="0" dirty="0">
              <a:effectLst/>
              <a:latin typeface="Amazon Ember"/>
            </a:endParaRPr>
          </a:p>
          <a:p>
            <a:pPr>
              <a:lnSpc>
                <a:spcPct val="120000"/>
              </a:lnSpc>
              <a:buFont typeface="Wingdings" panose="05000000000000000000" pitchFamily="2" charset="2"/>
              <a:buChar char="Ø"/>
            </a:pPr>
            <a:r>
              <a:rPr lang="en-US" sz="2600" b="0" i="0" dirty="0">
                <a:effectLst/>
                <a:latin typeface="Times New Roman" panose="02020603050405020304" pitchFamily="18" charset="0"/>
                <a:cs typeface="Times New Roman" panose="02020603050405020304" pitchFamily="18" charset="0"/>
              </a:rPr>
              <a:t>Amazon </a:t>
            </a:r>
            <a:r>
              <a:rPr lang="en-US" sz="2600" b="0" i="0" dirty="0" err="1">
                <a:effectLst/>
                <a:latin typeface="Times New Roman" panose="02020603050405020304" pitchFamily="18" charset="0"/>
                <a:cs typeface="Times New Roman" panose="02020603050405020304" pitchFamily="18" charset="0"/>
              </a:rPr>
              <a:t>Rekognition</a:t>
            </a:r>
            <a:r>
              <a:rPr lang="en-US" sz="2600" b="0" i="0" dirty="0">
                <a:effectLst/>
                <a:latin typeface="Times New Roman" panose="02020603050405020304" pitchFamily="18" charset="0"/>
                <a:cs typeface="Times New Roman" panose="02020603050405020304" pitchFamily="18" charset="0"/>
              </a:rPr>
              <a:t> makes it easy to add image and video analysis to your applications using proven, highly scalable, deep learning technology that requires no machine learning expertise to use. </a:t>
            </a:r>
          </a:p>
          <a:p>
            <a:pPr>
              <a:lnSpc>
                <a:spcPct val="120000"/>
              </a:lnSpc>
              <a:buFont typeface="Wingdings" panose="05000000000000000000" pitchFamily="2" charset="2"/>
              <a:buChar char="Ø"/>
            </a:pPr>
            <a:r>
              <a:rPr lang="en-US" sz="2600" b="0" i="0" dirty="0">
                <a:effectLst/>
                <a:latin typeface="Times New Roman" panose="02020603050405020304" pitchFamily="18" charset="0"/>
                <a:cs typeface="Times New Roman" panose="02020603050405020304" pitchFamily="18" charset="0"/>
              </a:rPr>
              <a:t>With Amazon </a:t>
            </a:r>
            <a:r>
              <a:rPr lang="en-US" sz="2600" b="0" i="0" dirty="0" err="1">
                <a:effectLst/>
                <a:latin typeface="Times New Roman" panose="02020603050405020304" pitchFamily="18" charset="0"/>
                <a:cs typeface="Times New Roman" panose="02020603050405020304" pitchFamily="18" charset="0"/>
              </a:rPr>
              <a:t>Rekognition</a:t>
            </a:r>
            <a:r>
              <a:rPr lang="en-US" sz="2600" b="0" i="0" dirty="0">
                <a:effectLst/>
                <a:latin typeface="Times New Roman" panose="02020603050405020304" pitchFamily="18" charset="0"/>
                <a:cs typeface="Times New Roman" panose="02020603050405020304" pitchFamily="18" charset="0"/>
              </a:rPr>
              <a:t>, you can identify objects, people, text, scenes, and activities in images and videos</a:t>
            </a:r>
          </a:p>
          <a:p>
            <a:endParaRPr lang="en-US" sz="2400" b="0" i="0" dirty="0">
              <a:effectLst/>
              <a:latin typeface="Times New Roman" panose="02020603050405020304" pitchFamily="18" charset="0"/>
              <a:cs typeface="Times New Roman" panose="02020603050405020304" pitchFamily="18" charset="0"/>
            </a:endParaRPr>
          </a:p>
          <a:p>
            <a:pPr marL="0" indent="0">
              <a:buNone/>
            </a:pPr>
            <a:r>
              <a:rPr lang="en-US" sz="3400" b="1" dirty="0">
                <a:latin typeface="Times New Roman" panose="02020603050405020304" pitchFamily="18" charset="0"/>
                <a:cs typeface="Times New Roman" panose="02020603050405020304" pitchFamily="18" charset="0"/>
              </a:rPr>
              <a:t>     4. Amazon </a:t>
            </a:r>
            <a:r>
              <a:rPr lang="en-US" sz="3400" b="1" dirty="0" err="1">
                <a:latin typeface="Times New Roman" panose="02020603050405020304" pitchFamily="18" charset="0"/>
                <a:cs typeface="Times New Roman" panose="02020603050405020304" pitchFamily="18" charset="0"/>
              </a:rPr>
              <a:t>Textract</a:t>
            </a:r>
            <a:r>
              <a:rPr lang="en-US" sz="3400" b="1" dirty="0">
                <a:latin typeface="Times New Roman" panose="02020603050405020304" pitchFamily="18" charset="0"/>
                <a:cs typeface="Times New Roman" panose="02020603050405020304" pitchFamily="18" charset="0"/>
              </a:rPr>
              <a:t> :</a:t>
            </a:r>
            <a:endParaRPr lang="en-US" sz="2000" dirty="0"/>
          </a:p>
          <a:p>
            <a:pPr algn="l">
              <a:lnSpc>
                <a:spcPct val="120000"/>
              </a:lnSpc>
              <a:buSzPct val="86000"/>
              <a:buFont typeface="Wingdings" panose="05000000000000000000" pitchFamily="2" charset="2"/>
              <a:buChar char="Ø"/>
            </a:pPr>
            <a:r>
              <a:rPr lang="en-US" sz="2600" b="0" i="0" dirty="0">
                <a:effectLst/>
                <a:latin typeface="Times New Roman" panose="02020603050405020304" pitchFamily="18" charset="0"/>
                <a:cs typeface="Times New Roman" panose="02020603050405020304" pitchFamily="18" charset="0"/>
              </a:rPr>
              <a:t>Amazon </a:t>
            </a:r>
            <a:r>
              <a:rPr lang="en-US" sz="2600" b="0" i="0" dirty="0" err="1">
                <a:effectLst/>
                <a:latin typeface="Times New Roman" panose="02020603050405020304" pitchFamily="18" charset="0"/>
                <a:cs typeface="Times New Roman" panose="02020603050405020304" pitchFamily="18" charset="0"/>
              </a:rPr>
              <a:t>Textract</a:t>
            </a:r>
            <a:r>
              <a:rPr lang="en-US" sz="2600" b="0" i="0" dirty="0">
                <a:effectLst/>
                <a:latin typeface="Times New Roman" panose="02020603050405020304" pitchFamily="18" charset="0"/>
                <a:cs typeface="Times New Roman" panose="02020603050405020304" pitchFamily="18" charset="0"/>
              </a:rPr>
              <a:t> helps you add document text detection and analysis to your applications. Using Amazon </a:t>
            </a:r>
            <a:r>
              <a:rPr lang="en-US" sz="2600" b="0" i="0" dirty="0" err="1">
                <a:effectLst/>
                <a:latin typeface="Times New Roman" panose="02020603050405020304" pitchFamily="18" charset="0"/>
                <a:cs typeface="Times New Roman" panose="02020603050405020304" pitchFamily="18" charset="0"/>
              </a:rPr>
              <a:t>Textract</a:t>
            </a:r>
            <a:r>
              <a:rPr lang="en-US" sz="2600" b="0" i="0" dirty="0">
                <a:effectLst/>
                <a:latin typeface="Times New Roman" panose="02020603050405020304" pitchFamily="18" charset="0"/>
                <a:cs typeface="Times New Roman" panose="02020603050405020304" pitchFamily="18" charset="0"/>
              </a:rPr>
              <a:t>, you can do the following:</a:t>
            </a:r>
          </a:p>
          <a:p>
            <a:pPr algn="l">
              <a:lnSpc>
                <a:spcPct val="120000"/>
              </a:lnSpc>
              <a:buFont typeface="Wingdings" panose="05000000000000000000" pitchFamily="2" charset="2"/>
              <a:buChar char="Ø"/>
            </a:pPr>
            <a:r>
              <a:rPr lang="en-US" sz="2600" b="0" i="0" dirty="0">
                <a:effectLst/>
                <a:latin typeface="Times New Roman" panose="02020603050405020304" pitchFamily="18" charset="0"/>
                <a:cs typeface="Times New Roman" panose="02020603050405020304" pitchFamily="18" charset="0"/>
              </a:rPr>
              <a:t>Detect typed and handwritten text in a variety of documents, including financial reports, medical records, and tax forms.</a:t>
            </a:r>
          </a:p>
          <a:p>
            <a:pPr algn="l">
              <a:lnSpc>
                <a:spcPct val="120000"/>
              </a:lnSpc>
              <a:buFont typeface="Wingdings" panose="05000000000000000000" pitchFamily="2" charset="2"/>
              <a:buChar char="Ø"/>
            </a:pPr>
            <a:r>
              <a:rPr lang="en-US" sz="2600" b="0" i="0" dirty="0">
                <a:effectLst/>
                <a:latin typeface="Times New Roman" panose="02020603050405020304" pitchFamily="18" charset="0"/>
                <a:cs typeface="Times New Roman" panose="02020603050405020304" pitchFamily="18" charset="0"/>
              </a:rPr>
              <a:t>Process ID documents such as driver’s licenses and passports can convert into text </a:t>
            </a:r>
          </a:p>
          <a:p>
            <a:pPr algn="l">
              <a:lnSpc>
                <a:spcPct val="120000"/>
              </a:lnSpc>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It is similar to </a:t>
            </a:r>
            <a:r>
              <a:rPr lang="en-US" sz="2600" dirty="0" err="1">
                <a:latin typeface="Times New Roman" panose="02020603050405020304" pitchFamily="18" charset="0"/>
                <a:cs typeface="Times New Roman" panose="02020603050405020304" pitchFamily="18" charset="0"/>
              </a:rPr>
              <a:t>pytesseract</a:t>
            </a:r>
            <a:r>
              <a:rPr lang="en-US" sz="2600" dirty="0">
                <a:latin typeface="Times New Roman" panose="02020603050405020304" pitchFamily="18" charset="0"/>
                <a:cs typeface="Times New Roman" panose="02020603050405020304" pitchFamily="18" charset="0"/>
              </a:rPr>
              <a:t>.</a:t>
            </a:r>
          </a:p>
          <a:p>
            <a:pPr algn="l">
              <a:lnSpc>
                <a:spcPct val="120000"/>
              </a:lnSpc>
              <a:buFont typeface="Wingdings" panose="05000000000000000000" pitchFamily="2" charset="2"/>
              <a:buChar char="Ø"/>
            </a:pPr>
            <a:r>
              <a:rPr lang="en-US" sz="2600" b="0" i="0" dirty="0">
                <a:effectLst/>
                <a:latin typeface="Times New Roman" panose="02020603050405020304" pitchFamily="18" charset="0"/>
                <a:cs typeface="Times New Roman" panose="02020603050405020304" pitchFamily="18" charset="0"/>
              </a:rPr>
              <a:t>Amazon </a:t>
            </a:r>
            <a:r>
              <a:rPr lang="en-US" sz="2600" b="0" i="0" dirty="0" err="1">
                <a:effectLst/>
                <a:latin typeface="Times New Roman" panose="02020603050405020304" pitchFamily="18" charset="0"/>
                <a:cs typeface="Times New Roman" panose="02020603050405020304" pitchFamily="18" charset="0"/>
              </a:rPr>
              <a:t>textract</a:t>
            </a:r>
            <a:r>
              <a:rPr lang="en-US" sz="2600" b="0" i="0" dirty="0">
                <a:effectLst/>
                <a:latin typeface="Times New Roman" panose="02020603050405020304" pitchFamily="18" charset="0"/>
                <a:cs typeface="Times New Roman" panose="02020603050405020304" pitchFamily="18" charset="0"/>
              </a:rPr>
              <a:t> more accurate and faster but costly</a:t>
            </a:r>
            <a:r>
              <a:rPr lang="en-US" sz="2200" b="0" i="0" dirty="0">
                <a:solidFill>
                  <a:srgbClr val="16191F"/>
                </a:solidFill>
                <a:effectLst/>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endParaRPr lang="en-US" sz="2000" dirty="0"/>
          </a:p>
          <a:p>
            <a:endParaRPr lang="en-US" sz="2000" dirty="0"/>
          </a:p>
        </p:txBody>
      </p:sp>
      <p:pic>
        <p:nvPicPr>
          <p:cNvPr id="6" name="Picture 5" descr="Graphical user interface, application&#10;&#10;Description automatically generated">
            <a:extLst>
              <a:ext uri="{FF2B5EF4-FFF2-40B4-BE49-F238E27FC236}">
                <a16:creationId xmlns:a16="http://schemas.microsoft.com/office/drawing/2014/main" id="{50AB7268-DF29-0E5C-9800-AE1F4BF51F41}"/>
              </a:ext>
            </a:extLst>
          </p:cNvPr>
          <p:cNvPicPr>
            <a:picLocks noChangeAspect="1"/>
          </p:cNvPicPr>
          <p:nvPr/>
        </p:nvPicPr>
        <p:blipFill>
          <a:blip r:embed="rId2"/>
          <a:stretch>
            <a:fillRect/>
          </a:stretch>
        </p:blipFill>
        <p:spPr>
          <a:xfrm>
            <a:off x="7044813" y="308815"/>
            <a:ext cx="4582160" cy="23225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Graphical user interface, text, application, Word&#10;&#10;Description automatically generated">
            <a:extLst>
              <a:ext uri="{FF2B5EF4-FFF2-40B4-BE49-F238E27FC236}">
                <a16:creationId xmlns:a16="http://schemas.microsoft.com/office/drawing/2014/main" id="{65572A7F-16C3-E81E-461C-07C5D1A1F972}"/>
              </a:ext>
            </a:extLst>
          </p:cNvPr>
          <p:cNvPicPr>
            <a:picLocks noChangeAspect="1"/>
          </p:cNvPicPr>
          <p:nvPr/>
        </p:nvPicPr>
        <p:blipFill>
          <a:blip r:embed="rId3"/>
          <a:stretch>
            <a:fillRect/>
          </a:stretch>
        </p:blipFill>
        <p:spPr>
          <a:xfrm>
            <a:off x="7162800" y="3627120"/>
            <a:ext cx="4582160" cy="20624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20506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E17FD-2994-14A1-4FE5-AD036C58F81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D1885F9-125F-768E-7549-D805165A130E}"/>
              </a:ext>
            </a:extLst>
          </p:cNvPr>
          <p:cNvSpPr>
            <a:spLocks noGrp="1"/>
          </p:cNvSpPr>
          <p:nvPr>
            <p:ph idx="1"/>
          </p:nvPr>
        </p:nvSpPr>
        <p:spPr>
          <a:xfrm>
            <a:off x="838200" y="3722255"/>
            <a:ext cx="10515600" cy="2678544"/>
          </a:xfrm>
        </p:spPr>
        <p:txBody>
          <a:bodyPr>
            <a:normAutofit/>
          </a:bodyPr>
          <a:lstStyle/>
          <a:p>
            <a:pPr marL="0" indent="0">
              <a:buNone/>
            </a:pPr>
            <a:r>
              <a:rPr lang="en-US" sz="2800" b="1" dirty="0">
                <a:latin typeface="Times New Roman" panose="02020603050405020304" pitchFamily="18" charset="0"/>
                <a:cs typeface="Times New Roman" panose="02020603050405020304" pitchFamily="18" charset="0"/>
              </a:rPr>
              <a:t>What is AWS </a:t>
            </a:r>
            <a:r>
              <a:rPr lang="en-US" sz="2800" b="1" dirty="0" err="1">
                <a:latin typeface="Times New Roman" panose="02020603050405020304" pitchFamily="18" charset="0"/>
                <a:cs typeface="Times New Roman" panose="02020603050405020304" pitchFamily="18" charset="0"/>
              </a:rPr>
              <a:t>SageMaker</a:t>
            </a:r>
            <a:r>
              <a:rPr lang="en-US" sz="2800" b="1" dirty="0">
                <a:latin typeface="Times New Roman" panose="02020603050405020304" pitchFamily="18" charset="0"/>
                <a:cs typeface="Times New Roman" panose="02020603050405020304" pitchFamily="18" charset="0"/>
              </a:rPr>
              <a:t>?</a:t>
            </a:r>
          </a:p>
          <a:p>
            <a:pPr marL="0" indent="0">
              <a:buNone/>
            </a:pPr>
            <a:r>
              <a:rPr lang="en-US" sz="2400" dirty="0">
                <a:latin typeface="Times New Roman" panose="02020603050405020304" pitchFamily="18" charset="0"/>
                <a:cs typeface="Times New Roman" panose="02020603050405020304" pitchFamily="18" charset="0"/>
              </a:rPr>
              <a:t>Amazon </a:t>
            </a:r>
            <a:r>
              <a:rPr lang="en-US" sz="2400" dirty="0" err="1">
                <a:latin typeface="Times New Roman" panose="02020603050405020304" pitchFamily="18" charset="0"/>
                <a:cs typeface="Times New Roman" panose="02020603050405020304" pitchFamily="18" charset="0"/>
              </a:rPr>
              <a:t>SageMaker</a:t>
            </a:r>
            <a:r>
              <a:rPr lang="en-US" sz="2400" dirty="0">
                <a:latin typeface="Times New Roman" panose="02020603050405020304" pitchFamily="18" charset="0"/>
                <a:cs typeface="Times New Roman" panose="02020603050405020304" pitchFamily="18" charset="0"/>
              </a:rPr>
              <a:t> is a cloud-based machine-learning platform that helps users create, design, train, tune, and deploy machine-learning models in a production-ready hosted environment.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37" y="-50801"/>
            <a:ext cx="11933382" cy="3491345"/>
          </a:xfrm>
          <a:prstGeom prst="rect">
            <a:avLst/>
          </a:prstGeom>
        </p:spPr>
      </p:pic>
    </p:spTree>
    <p:extLst>
      <p:ext uri="{BB962C8B-B14F-4D97-AF65-F5344CB8AC3E}">
        <p14:creationId xmlns:p14="http://schemas.microsoft.com/office/powerpoint/2010/main" val="220403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354D8-3370-C8EF-CAFF-526854C39959}"/>
              </a:ext>
            </a:extLst>
          </p:cNvPr>
          <p:cNvSpPr>
            <a:spLocks noGrp="1"/>
          </p:cNvSpPr>
          <p:nvPr>
            <p:ph type="title"/>
          </p:nvPr>
        </p:nvSpPr>
        <p:spPr>
          <a:xfrm>
            <a:off x="505691" y="235815"/>
            <a:ext cx="10515600" cy="1325563"/>
          </a:xfrm>
        </p:spPr>
        <p:txBody>
          <a:bodyPr/>
          <a:lstStyle/>
          <a:p>
            <a:r>
              <a:rPr lang="en-US" b="1" dirty="0">
                <a:latin typeface="Times New Roman" panose="02020603050405020304" pitchFamily="18" charset="0"/>
                <a:cs typeface="Times New Roman" panose="02020603050405020304" pitchFamily="18" charset="0"/>
              </a:rPr>
              <a:t>Workflow of </a:t>
            </a:r>
            <a:r>
              <a:rPr lang="en-US" b="1" dirty="0" err="1">
                <a:latin typeface="Times New Roman" panose="02020603050405020304" pitchFamily="18" charset="0"/>
                <a:cs typeface="Times New Roman" panose="02020603050405020304" pitchFamily="18" charset="0"/>
              </a:rPr>
              <a:t>Sagemaker</a:t>
            </a:r>
            <a:endParaRPr lang="en-US"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9279" y="1681043"/>
            <a:ext cx="6142315" cy="18671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98EEF049-5921-2953-986E-FD3A422C37F9}"/>
              </a:ext>
            </a:extLst>
          </p:cNvPr>
          <p:cNvSpPr txBox="1"/>
          <p:nvPr/>
        </p:nvSpPr>
        <p:spPr>
          <a:xfrm>
            <a:off x="701040" y="1561378"/>
            <a:ext cx="5648960" cy="2554545"/>
          </a:xfrm>
          <a:prstGeom prst="rect">
            <a:avLst/>
          </a:prstGeom>
          <a:noFill/>
        </p:spPr>
        <p:txBody>
          <a:bodyPr wrap="square" rtlCol="0">
            <a:spAutoFit/>
          </a:bodyPr>
          <a:lstStyle/>
          <a:p>
            <a:pPr marL="342900" indent="-342900">
              <a:buAutoNum type="arabicPeriod"/>
            </a:pPr>
            <a:r>
              <a:rPr lang="en-IN" sz="3200" dirty="0">
                <a:latin typeface="Times New Roman" panose="02020603050405020304" pitchFamily="18" charset="0"/>
                <a:cs typeface="Times New Roman" panose="02020603050405020304" pitchFamily="18" charset="0"/>
              </a:rPr>
              <a:t>Label data</a:t>
            </a:r>
          </a:p>
          <a:p>
            <a:pPr marL="342900" indent="-342900">
              <a:buAutoNum type="arabicPeriod"/>
            </a:pPr>
            <a:r>
              <a:rPr lang="en-IN" sz="3200" dirty="0">
                <a:latin typeface="Times New Roman" panose="02020603050405020304" pitchFamily="18" charset="0"/>
                <a:cs typeface="Times New Roman" panose="02020603050405020304" pitchFamily="18" charset="0"/>
              </a:rPr>
              <a:t>Build</a:t>
            </a:r>
          </a:p>
          <a:p>
            <a:pPr marL="342900" indent="-342900">
              <a:buAutoNum type="arabicPeriod"/>
            </a:pPr>
            <a:r>
              <a:rPr lang="en-IN" sz="3200" dirty="0">
                <a:latin typeface="Times New Roman" panose="02020603050405020304" pitchFamily="18" charset="0"/>
                <a:cs typeface="Times New Roman" panose="02020603050405020304" pitchFamily="18" charset="0"/>
              </a:rPr>
              <a:t>Train</a:t>
            </a:r>
          </a:p>
          <a:p>
            <a:pPr marL="342900" indent="-342900">
              <a:buAutoNum type="arabicPeriod"/>
            </a:pPr>
            <a:r>
              <a:rPr lang="en-IN" sz="3200" dirty="0">
                <a:latin typeface="Times New Roman" panose="02020603050405020304" pitchFamily="18" charset="0"/>
                <a:cs typeface="Times New Roman" panose="02020603050405020304" pitchFamily="18" charset="0"/>
              </a:rPr>
              <a:t>Tune</a:t>
            </a:r>
          </a:p>
          <a:p>
            <a:pPr marL="342900" indent="-342900">
              <a:buAutoNum type="arabicPeriod"/>
            </a:pPr>
            <a:r>
              <a:rPr lang="en-IN" sz="3200" dirty="0">
                <a:latin typeface="Times New Roman" panose="02020603050405020304" pitchFamily="18" charset="0"/>
                <a:cs typeface="Times New Roman" panose="02020603050405020304" pitchFamily="18" charset="0"/>
              </a:rPr>
              <a:t>Deploy</a:t>
            </a:r>
          </a:p>
        </p:txBody>
      </p:sp>
    </p:spTree>
    <p:extLst>
      <p:ext uri="{BB962C8B-B14F-4D97-AF65-F5344CB8AC3E}">
        <p14:creationId xmlns:p14="http://schemas.microsoft.com/office/powerpoint/2010/main" val="2686532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1F007-924E-8B64-7DC2-A2F61BAFC642}"/>
              </a:ext>
            </a:extLst>
          </p:cNvPr>
          <p:cNvSpPr>
            <a:spLocks noGrp="1"/>
          </p:cNvSpPr>
          <p:nvPr>
            <p:ph type="title"/>
          </p:nvPr>
        </p:nvSpPr>
        <p:spPr>
          <a:xfrm>
            <a:off x="289560" y="94500"/>
            <a:ext cx="10591800" cy="728461"/>
          </a:xfrm>
        </p:spPr>
        <p:txBody>
          <a:bodyPr/>
          <a:lstStyle/>
          <a:p>
            <a:r>
              <a:rPr lang="en-US" sz="3200" b="1" dirty="0">
                <a:latin typeface="Times New Roman" panose="02020603050405020304" pitchFamily="18" charset="0"/>
                <a:cs typeface="Times New Roman" panose="02020603050405020304" pitchFamily="18" charset="0"/>
              </a:rPr>
              <a:t>Advantages of </a:t>
            </a:r>
            <a:r>
              <a:rPr lang="en-US" sz="3200" b="1" dirty="0" err="1">
                <a:latin typeface="Times New Roman" panose="02020603050405020304" pitchFamily="18" charset="0"/>
                <a:cs typeface="Times New Roman" panose="02020603050405020304" pitchFamily="18" charset="0"/>
              </a:rPr>
              <a:t>SageMaker</a:t>
            </a:r>
            <a:r>
              <a:rPr lang="en-US" b="1" dirty="0"/>
              <a:t>:-</a:t>
            </a:r>
          </a:p>
        </p:txBody>
      </p:sp>
      <p:sp>
        <p:nvSpPr>
          <p:cNvPr id="3" name="Content Placeholder 2">
            <a:extLst>
              <a:ext uri="{FF2B5EF4-FFF2-40B4-BE49-F238E27FC236}">
                <a16:creationId xmlns:a16="http://schemas.microsoft.com/office/drawing/2014/main" id="{6B9F4DB4-369F-68A9-61DF-7C3D7CFC862F}"/>
              </a:ext>
            </a:extLst>
          </p:cNvPr>
          <p:cNvSpPr>
            <a:spLocks noGrp="1"/>
          </p:cNvSpPr>
          <p:nvPr>
            <p:ph idx="1"/>
          </p:nvPr>
        </p:nvSpPr>
        <p:spPr>
          <a:xfrm>
            <a:off x="203200" y="822961"/>
            <a:ext cx="9824720" cy="3901439"/>
          </a:xfrm>
        </p:spPr>
        <p:txBody>
          <a:bodyPr>
            <a:normAutofit fontScale="85000" lnSpcReduction="10000"/>
          </a:bodyPr>
          <a:lstStyle/>
          <a:p>
            <a:pPr marL="0" indent="0">
              <a:buNone/>
            </a:pPr>
            <a:endParaRPr lang="en-US" sz="28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It enhances the productivity of a machine learning project</a:t>
            </a:r>
          </a:p>
          <a:p>
            <a:pPr>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It helps in creating and managing compute instance with the least amount of time</a:t>
            </a:r>
          </a:p>
          <a:p>
            <a:pPr>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 It inspects raw data and automatically creates, deploys, and trains model with complete visibility</a:t>
            </a:r>
          </a:p>
          <a:p>
            <a:pPr>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 It reduces the cost of building machine learning models up to 70% </a:t>
            </a:r>
          </a:p>
          <a:p>
            <a:pPr>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It reduces the time required for data labeling tasks </a:t>
            </a:r>
          </a:p>
          <a:p>
            <a:pPr>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It helps in storing all ML components in one place</a:t>
            </a:r>
          </a:p>
          <a:p>
            <a:pPr>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It is highly scalable and trains model faster</a:t>
            </a:r>
          </a:p>
          <a:p>
            <a:endParaRPr lang="en-US" sz="2600" dirty="0">
              <a:latin typeface="Times New Roman" panose="02020603050405020304" pitchFamily="18" charset="0"/>
              <a:cs typeface="Times New Roman" panose="02020603050405020304" pitchFamily="18" charset="0"/>
            </a:endParaRPr>
          </a:p>
          <a:p>
            <a:endParaRPr lang="en-US" sz="26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EA4385F-CA40-24B2-E0B6-2FB08B6982B2}"/>
              </a:ext>
            </a:extLst>
          </p:cNvPr>
          <p:cNvSpPr txBox="1"/>
          <p:nvPr/>
        </p:nvSpPr>
        <p:spPr>
          <a:xfrm>
            <a:off x="289560" y="4917441"/>
            <a:ext cx="9824720" cy="1723549"/>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Limitation</a:t>
            </a:r>
            <a:r>
              <a:rPr lang="en-US" sz="3200" b="1" dirty="0">
                <a:latin typeface="Times New Roman" panose="02020603050405020304" pitchFamily="18" charset="0"/>
                <a:cs typeface="Times New Roman" panose="02020603050405020304" pitchFamily="18" charset="0"/>
              </a:rPr>
              <a:t>:-</a:t>
            </a:r>
          </a:p>
          <a:p>
            <a:endParaRPr lang="en-US" sz="28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cost of </a:t>
            </a:r>
            <a:r>
              <a:rPr lang="en-US" sz="2400" dirty="0" err="1">
                <a:latin typeface="Times New Roman" panose="02020603050405020304" pitchFamily="18" charset="0"/>
                <a:cs typeface="Times New Roman" panose="02020603050405020304" pitchFamily="18" charset="0"/>
              </a:rPr>
              <a:t>sagemaker</a:t>
            </a:r>
            <a:r>
              <a:rPr lang="en-US" sz="2400" dirty="0">
                <a:latin typeface="Times New Roman" panose="02020603050405020304" pitchFamily="18" charset="0"/>
                <a:cs typeface="Times New Roman" panose="02020603050405020304" pitchFamily="18" charset="0"/>
              </a:rPr>
              <a:t> is high</a:t>
            </a:r>
            <a:endParaRPr lang="en-IN" sz="24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966950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9608127" cy="965058"/>
          </a:xfrm>
        </p:spPr>
        <p:txBody>
          <a:bodyPr/>
          <a:lstStyle/>
          <a:p>
            <a:r>
              <a:rPr lang="en-US" b="1" dirty="0">
                <a:latin typeface="Times New Roman" panose="02020603050405020304" pitchFamily="18" charset="0"/>
                <a:cs typeface="Times New Roman" panose="02020603050405020304" pitchFamily="18" charset="0"/>
              </a:rPr>
              <a:t>How to create Notebook instance</a:t>
            </a:r>
            <a:r>
              <a:rPr lang="en-US" b="1" dirty="0"/>
              <a:t>:-</a:t>
            </a:r>
            <a:endParaRPr lang="en-IN" b="1" dirty="0"/>
          </a:p>
        </p:txBody>
      </p:sp>
      <p:pic>
        <p:nvPicPr>
          <p:cNvPr id="4" name="Content Placeholder 3"/>
          <p:cNvPicPr>
            <a:picLocks noGrp="1" noChangeAspect="1"/>
          </p:cNvPicPr>
          <p:nvPr>
            <p:ph idx="1"/>
          </p:nvPr>
        </p:nvPicPr>
        <p:blipFill>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tretch>
            <a:fillRect/>
          </a:stretch>
        </p:blipFill>
        <p:spPr>
          <a:xfrm>
            <a:off x="663721" y="1330184"/>
            <a:ext cx="10864557" cy="5162690"/>
          </a:xfrm>
          <a:ln w="38100">
            <a:solidFill>
              <a:schemeClr val="bg1"/>
            </a:solidFill>
          </a:ln>
        </p:spPr>
      </p:pic>
      <p:sp>
        <p:nvSpPr>
          <p:cNvPr id="5" name="TextBox 4"/>
          <p:cNvSpPr txBox="1"/>
          <p:nvPr/>
        </p:nvSpPr>
        <p:spPr>
          <a:xfrm>
            <a:off x="838200" y="4720378"/>
            <a:ext cx="1560946" cy="581891"/>
          </a:xfrm>
          <a:prstGeom prst="rect">
            <a:avLst/>
          </a:prstGeom>
          <a:noFill/>
          <a:ln w="28575">
            <a:solidFill>
              <a:srgbClr val="FF0000"/>
            </a:solidFill>
          </a:ln>
        </p:spPr>
        <p:txBody>
          <a:bodyPr wrap="square" rtlCol="0">
            <a:spAutoFit/>
          </a:bodyPr>
          <a:lstStyle/>
          <a:p>
            <a:endParaRPr lang="en-IN" dirty="0"/>
          </a:p>
        </p:txBody>
      </p:sp>
      <p:sp>
        <p:nvSpPr>
          <p:cNvPr id="9" name="TextBox 8"/>
          <p:cNvSpPr txBox="1"/>
          <p:nvPr/>
        </p:nvSpPr>
        <p:spPr>
          <a:xfrm>
            <a:off x="3857336" y="2447250"/>
            <a:ext cx="2702559" cy="436880"/>
          </a:xfrm>
          <a:prstGeom prst="rect">
            <a:avLst/>
          </a:prstGeom>
          <a:noFill/>
          <a:ln w="28575">
            <a:solidFill>
              <a:srgbClr val="FF0000"/>
            </a:solidFill>
          </a:ln>
        </p:spPr>
        <p:txBody>
          <a:bodyPr wrap="square" rtlCol="0">
            <a:spAutoFit/>
          </a:bodyPr>
          <a:lstStyle/>
          <a:p>
            <a:endParaRPr lang="en-IN" dirty="0"/>
          </a:p>
        </p:txBody>
      </p:sp>
      <p:sp>
        <p:nvSpPr>
          <p:cNvPr id="10" name="TextBox 9"/>
          <p:cNvSpPr txBox="1"/>
          <p:nvPr/>
        </p:nvSpPr>
        <p:spPr>
          <a:xfrm>
            <a:off x="3857336" y="4641274"/>
            <a:ext cx="3569854" cy="651163"/>
          </a:xfrm>
          <a:prstGeom prst="rect">
            <a:avLst/>
          </a:prstGeom>
          <a:noFill/>
          <a:ln w="28575">
            <a:solidFill>
              <a:srgbClr val="FF0000"/>
            </a:solidFill>
          </a:ln>
        </p:spPr>
        <p:txBody>
          <a:bodyPr wrap="square" rtlCol="0">
            <a:spAutoFit/>
          </a:bodyPr>
          <a:lstStyle/>
          <a:p>
            <a:endParaRPr lang="en-IN" dirty="0"/>
          </a:p>
        </p:txBody>
      </p:sp>
    </p:spTree>
    <p:extLst>
      <p:ext uri="{BB962C8B-B14F-4D97-AF65-F5344CB8AC3E}">
        <p14:creationId xmlns:p14="http://schemas.microsoft.com/office/powerpoint/2010/main" val="697470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Notebook Instance</a:t>
            </a:r>
            <a:endParaRPr lang="en-IN" sz="3600"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tretch>
            <a:fillRect/>
          </a:stretch>
        </p:blipFill>
        <p:spPr>
          <a:xfrm>
            <a:off x="838200" y="1244189"/>
            <a:ext cx="10282381" cy="2406314"/>
          </a:xfr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colorTemperature colorTemp="5300"/>
                    </a14:imgEffect>
                  </a14:imgLayer>
                </a14:imgProps>
              </a:ext>
              <a:ext uri="{28A0092B-C50C-407E-A947-70E740481C1C}">
                <a14:useLocalDpi xmlns:a14="http://schemas.microsoft.com/office/drawing/2010/main" val="0"/>
              </a:ext>
            </a:extLst>
          </a:blip>
          <a:stretch>
            <a:fillRect/>
          </a:stretch>
        </p:blipFill>
        <p:spPr>
          <a:xfrm>
            <a:off x="838200" y="4297217"/>
            <a:ext cx="10515600" cy="2401966"/>
          </a:xfrm>
          <a:prstGeom prst="rect">
            <a:avLst/>
          </a:prstGeom>
        </p:spPr>
      </p:pic>
      <p:sp>
        <p:nvSpPr>
          <p:cNvPr id="7" name="TextBox 6"/>
          <p:cNvSpPr txBox="1"/>
          <p:nvPr/>
        </p:nvSpPr>
        <p:spPr>
          <a:xfrm>
            <a:off x="9699851" y="5279248"/>
            <a:ext cx="1413164" cy="346363"/>
          </a:xfrm>
          <a:prstGeom prst="rect">
            <a:avLst/>
          </a:prstGeom>
          <a:noFill/>
          <a:ln w="28575">
            <a:solidFill>
              <a:srgbClr val="FF0000"/>
            </a:solidFill>
          </a:ln>
        </p:spPr>
        <p:txBody>
          <a:bodyPr wrap="square" rtlCol="0">
            <a:spAutoFit/>
          </a:bodyPr>
          <a:lstStyle/>
          <a:p>
            <a:endParaRPr lang="en-IN" dirty="0"/>
          </a:p>
        </p:txBody>
      </p:sp>
      <p:sp>
        <p:nvSpPr>
          <p:cNvPr id="8" name="TextBox 7"/>
          <p:cNvSpPr txBox="1"/>
          <p:nvPr/>
        </p:nvSpPr>
        <p:spPr>
          <a:xfrm>
            <a:off x="7924800" y="3096491"/>
            <a:ext cx="2286000" cy="609600"/>
          </a:xfrm>
          <a:prstGeom prst="rect">
            <a:avLst/>
          </a:prstGeom>
          <a:noFill/>
          <a:ln w="28575">
            <a:solidFill>
              <a:srgbClr val="FF0000"/>
            </a:solidFill>
          </a:ln>
        </p:spPr>
        <p:txBody>
          <a:bodyPr wrap="square" rtlCol="0">
            <a:spAutoFit/>
          </a:bodyPr>
          <a:lstStyle/>
          <a:p>
            <a:endParaRPr lang="en-IN" dirty="0"/>
          </a:p>
        </p:txBody>
      </p:sp>
      <p:sp>
        <p:nvSpPr>
          <p:cNvPr id="10" name="Down Arrow 9"/>
          <p:cNvSpPr/>
          <p:nvPr/>
        </p:nvSpPr>
        <p:spPr>
          <a:xfrm>
            <a:off x="5582804" y="3696295"/>
            <a:ext cx="1026392" cy="609600"/>
          </a:xfrm>
          <a:prstGeom prst="downArrow">
            <a:avLst/>
          </a:prstGeom>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5" name="TextBox 14"/>
          <p:cNvSpPr txBox="1"/>
          <p:nvPr/>
        </p:nvSpPr>
        <p:spPr>
          <a:xfrm>
            <a:off x="3667226" y="4752450"/>
            <a:ext cx="1289786" cy="498423"/>
          </a:xfrm>
          <a:prstGeom prst="rect">
            <a:avLst/>
          </a:prstGeom>
          <a:noFill/>
          <a:ln w="28575">
            <a:solidFill>
              <a:srgbClr val="FF0000"/>
            </a:solidFill>
          </a:ln>
        </p:spPr>
        <p:txBody>
          <a:bodyPr wrap="square" rtlCol="0">
            <a:spAutoFit/>
          </a:bodyPr>
          <a:lstStyle/>
          <a:p>
            <a:endParaRPr lang="en-IN" dirty="0"/>
          </a:p>
        </p:txBody>
      </p:sp>
    </p:spTree>
    <p:extLst>
      <p:ext uri="{BB962C8B-B14F-4D97-AF65-F5344CB8AC3E}">
        <p14:creationId xmlns:p14="http://schemas.microsoft.com/office/powerpoint/2010/main" val="2066980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422B6-00D9-857A-E46B-F280887EBB59}"/>
              </a:ext>
            </a:extLst>
          </p:cNvPr>
          <p:cNvSpPr>
            <a:spLocks noGrp="1"/>
          </p:cNvSpPr>
          <p:nvPr>
            <p:ph type="title"/>
          </p:nvPr>
        </p:nvSpPr>
        <p:spPr>
          <a:xfrm>
            <a:off x="666750" y="390525"/>
            <a:ext cx="10687050" cy="1300163"/>
          </a:xfrm>
        </p:spPr>
        <p:txBody>
          <a:bodyPr>
            <a:normAutofit fontScale="90000"/>
          </a:bodyPr>
          <a:lstStyle/>
          <a:p>
            <a:br>
              <a:rPr lang="en-US" dirty="0"/>
            </a:br>
            <a:r>
              <a:rPr lang="en-US" sz="3600" b="1" dirty="0">
                <a:latin typeface="Times New Roman" panose="02020603050405020304" pitchFamily="18" charset="0"/>
                <a:cs typeface="Times New Roman" panose="02020603050405020304" pitchFamily="18" charset="0"/>
              </a:rPr>
              <a:t>AMAZON S3</a:t>
            </a:r>
            <a:br>
              <a:rPr lang="en-US" dirty="0"/>
            </a:br>
            <a:br>
              <a:rPr lang="en-US" dirty="0"/>
            </a:b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E4770384-8D77-79F5-182A-3A290E3D270D}"/>
              </a:ext>
            </a:extLst>
          </p:cNvPr>
          <p:cNvSpPr>
            <a:spLocks noGrp="1"/>
          </p:cNvSpPr>
          <p:nvPr>
            <p:ph idx="1"/>
          </p:nvPr>
        </p:nvSpPr>
        <p:spPr>
          <a:xfrm>
            <a:off x="666750" y="2092961"/>
            <a:ext cx="9383104" cy="4155438"/>
          </a:xfrm>
        </p:spPr>
        <p:txBody>
          <a:bodyPr/>
          <a:lstStyle/>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S3 means simple storage service</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Amazon S3 provides object storage, which is built for storing and recovering any amount of information or data from anywhere over the internet.</a:t>
            </a:r>
          </a:p>
          <a:p>
            <a:pPr>
              <a:buFont typeface="Wingdings" panose="05000000000000000000" pitchFamily="2" charset="2"/>
              <a:buChar char="Ø"/>
            </a:pPr>
            <a:r>
              <a:rPr lang="en-US" sz="2400" b="0" i="0" dirty="0">
                <a:effectLst/>
                <a:latin typeface="Times New Roman" panose="02020603050405020304" pitchFamily="18" charset="0"/>
                <a:cs typeface="Times New Roman" panose="02020603050405020304" pitchFamily="18" charset="0"/>
              </a:rPr>
              <a:t>Files are stored in Bucket.</a:t>
            </a:r>
          </a:p>
          <a:p>
            <a:pPr>
              <a:buFont typeface="Wingdings" panose="05000000000000000000" pitchFamily="2" charset="2"/>
              <a:buChar char="Ø"/>
            </a:pPr>
            <a:r>
              <a:rPr lang="en-IN" sz="2400" b="0" i="0" dirty="0">
                <a:effectLst/>
                <a:latin typeface="Times New Roman" panose="02020603050405020304" pitchFamily="18" charset="0"/>
                <a:cs typeface="Times New Roman" panose="02020603050405020304" pitchFamily="18" charset="0"/>
              </a:rPr>
              <a:t>S3 is a universal namespace</a:t>
            </a:r>
            <a:r>
              <a:rPr lang="en-US" sz="2400" dirty="0">
                <a:latin typeface="Times New Roman" panose="02020603050405020304" pitchFamily="18" charset="0"/>
                <a:cs typeface="Times New Roman" panose="02020603050405020304" pitchFamily="18" charset="0"/>
              </a:rPr>
              <a:t>.</a:t>
            </a:r>
          </a:p>
          <a:p>
            <a:endParaRPr lang="en-US" dirty="0"/>
          </a:p>
        </p:txBody>
      </p:sp>
    </p:spTree>
    <p:extLst>
      <p:ext uri="{BB962C8B-B14F-4D97-AF65-F5344CB8AC3E}">
        <p14:creationId xmlns:p14="http://schemas.microsoft.com/office/powerpoint/2010/main" val="950504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E17FD-2994-14A1-4FE5-AD036C58F811}"/>
              </a:ext>
            </a:extLst>
          </p:cNvPr>
          <p:cNvSpPr>
            <a:spLocks noGrp="1"/>
          </p:cNvSpPr>
          <p:nvPr>
            <p:ph type="title"/>
          </p:nvPr>
        </p:nvSpPr>
        <p:spPr>
          <a:xfrm>
            <a:off x="853440" y="619760"/>
            <a:ext cx="9197394" cy="1243647"/>
          </a:xfrm>
        </p:spPr>
        <p:txBody>
          <a:bodyPr/>
          <a:lstStyle/>
          <a:p>
            <a:r>
              <a:rPr lang="en-US" sz="3200" b="1" dirty="0">
                <a:latin typeface="Times New Roman" panose="02020603050405020304" pitchFamily="18" charset="0"/>
                <a:cs typeface="Times New Roman" panose="02020603050405020304" pitchFamily="18" charset="0"/>
              </a:rPr>
              <a:t>Benefits and Features</a:t>
            </a:r>
          </a:p>
        </p:txBody>
      </p:sp>
      <p:sp>
        <p:nvSpPr>
          <p:cNvPr id="3" name="Content Placeholder 2">
            <a:extLst>
              <a:ext uri="{FF2B5EF4-FFF2-40B4-BE49-F238E27FC236}">
                <a16:creationId xmlns:a16="http://schemas.microsoft.com/office/drawing/2014/main" id="{DD1885F9-125F-768E-7549-D805165A130E}"/>
              </a:ext>
            </a:extLst>
          </p:cNvPr>
          <p:cNvSpPr>
            <a:spLocks noGrp="1"/>
          </p:cNvSpPr>
          <p:nvPr>
            <p:ph idx="1"/>
          </p:nvPr>
        </p:nvSpPr>
        <p:spPr>
          <a:xfrm>
            <a:off x="619760" y="1605280"/>
            <a:ext cx="9430093" cy="4643119"/>
          </a:xfrm>
        </p:spPr>
        <p:txBody>
          <a:bodyPr>
            <a:normAutofit/>
          </a:bodyPr>
          <a:lstStyle/>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Data performance and durability.</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Security, compliance and auditing.</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Flexible storage options</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Granular data control</a:t>
            </a:r>
          </a:p>
        </p:txBody>
      </p:sp>
    </p:spTree>
    <p:extLst>
      <p:ext uri="{BB962C8B-B14F-4D97-AF65-F5344CB8AC3E}">
        <p14:creationId xmlns:p14="http://schemas.microsoft.com/office/powerpoint/2010/main" val="26251942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93BE1-F156-B0E0-4C7B-F696C76C7E0D}"/>
              </a:ext>
            </a:extLst>
          </p:cNvPr>
          <p:cNvSpPr>
            <a:spLocks noGrp="1"/>
          </p:cNvSpPr>
          <p:nvPr>
            <p:ph type="title"/>
          </p:nvPr>
        </p:nvSpPr>
        <p:spPr>
          <a:xfrm>
            <a:off x="701040" y="452718"/>
            <a:ext cx="9349794" cy="1152562"/>
          </a:xfrm>
        </p:spPr>
        <p:txBody>
          <a:bodyPr/>
          <a:lstStyle/>
          <a:p>
            <a:r>
              <a:rPr lang="en-IN" sz="3200" b="1" dirty="0">
                <a:latin typeface="Times New Roman" panose="02020603050405020304" pitchFamily="18" charset="0"/>
                <a:cs typeface="Times New Roman" panose="02020603050405020304" pitchFamily="18" charset="0"/>
              </a:rPr>
              <a:t>Use Cases:</a:t>
            </a:r>
          </a:p>
        </p:txBody>
      </p:sp>
      <p:sp>
        <p:nvSpPr>
          <p:cNvPr id="3" name="Content Placeholder 2">
            <a:extLst>
              <a:ext uri="{FF2B5EF4-FFF2-40B4-BE49-F238E27FC236}">
                <a16:creationId xmlns:a16="http://schemas.microsoft.com/office/drawing/2014/main" id="{106DFA1E-D2F0-D111-A920-DA5692C4F13F}"/>
              </a:ext>
            </a:extLst>
          </p:cNvPr>
          <p:cNvSpPr>
            <a:spLocks noGrp="1"/>
          </p:cNvSpPr>
          <p:nvPr>
            <p:ph idx="1"/>
          </p:nvPr>
        </p:nvSpPr>
        <p:spPr>
          <a:xfrm>
            <a:off x="558800" y="1361440"/>
            <a:ext cx="9491053" cy="4886959"/>
          </a:xfrm>
        </p:spPr>
        <p:txBody>
          <a:bodyPr>
            <a:normAutofit/>
          </a:bodyPr>
          <a:lstStyle/>
          <a:p>
            <a:pPr>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Backup and restore</a:t>
            </a:r>
          </a:p>
          <a:p>
            <a:pPr>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Disaster recovery</a:t>
            </a:r>
          </a:p>
          <a:p>
            <a:pPr>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Archive</a:t>
            </a:r>
          </a:p>
          <a:p>
            <a:pPr>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Data lakes and big data analytics</a:t>
            </a:r>
          </a:p>
          <a:p>
            <a:pPr>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Hybrid cloud storage</a:t>
            </a:r>
          </a:p>
          <a:p>
            <a:pPr>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Cloud-native application data</a:t>
            </a:r>
          </a:p>
        </p:txBody>
      </p:sp>
    </p:spTree>
    <p:extLst>
      <p:ext uri="{BB962C8B-B14F-4D97-AF65-F5344CB8AC3E}">
        <p14:creationId xmlns:p14="http://schemas.microsoft.com/office/powerpoint/2010/main" val="3766935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D835E-C778-9BCB-C47D-B02511297E90}"/>
              </a:ext>
            </a:extLst>
          </p:cNvPr>
          <p:cNvSpPr>
            <a:spLocks noGrp="1"/>
          </p:cNvSpPr>
          <p:nvPr>
            <p:ph type="title"/>
          </p:nvPr>
        </p:nvSpPr>
        <p:spPr>
          <a:xfrm>
            <a:off x="989011" y="599768"/>
            <a:ext cx="10515600" cy="1325563"/>
          </a:xfrm>
        </p:spPr>
        <p:txBody>
          <a:bodyPr>
            <a:normAutofit/>
          </a:bodyPr>
          <a:lstStyle/>
          <a:p>
            <a:r>
              <a:rPr lang="en-US" sz="4000" b="1" dirty="0">
                <a:solidFill>
                  <a:schemeClr val="tx1"/>
                </a:solidFill>
                <a:latin typeface="Times New Roman" panose="02020603050405020304" pitchFamily="18" charset="0"/>
                <a:cs typeface="Times New Roman" panose="02020603050405020304" pitchFamily="18" charset="0"/>
              </a:rPr>
              <a:t>Analytics:</a:t>
            </a:r>
            <a:endParaRPr lang="en-US" sz="6000" b="1" dirty="0"/>
          </a:p>
        </p:txBody>
      </p:sp>
      <p:sp>
        <p:nvSpPr>
          <p:cNvPr id="3" name="Content Placeholder 2">
            <a:extLst>
              <a:ext uri="{FF2B5EF4-FFF2-40B4-BE49-F238E27FC236}">
                <a16:creationId xmlns:a16="http://schemas.microsoft.com/office/drawing/2014/main" id="{1ACA5ECF-DA7F-4D0A-C42C-3820C4DA4528}"/>
              </a:ext>
            </a:extLst>
          </p:cNvPr>
          <p:cNvSpPr>
            <a:spLocks noGrp="1"/>
          </p:cNvSpPr>
          <p:nvPr>
            <p:ph idx="1"/>
          </p:nvPr>
        </p:nvSpPr>
        <p:spPr>
          <a:xfrm>
            <a:off x="1192881" y="1671484"/>
            <a:ext cx="10010108" cy="3856281"/>
          </a:xfrm>
        </p:spPr>
        <p:txBody>
          <a:bodyPr>
            <a:normAutofit/>
          </a:bodyPr>
          <a:lstStyle/>
          <a:p>
            <a:pPr marL="514350" indent="-514350">
              <a:buFont typeface="+mj-lt"/>
              <a:buAutoNum type="arabicPeriod"/>
            </a:pPr>
            <a:r>
              <a:rPr lang="en-US" sz="2800" dirty="0">
                <a:latin typeface="Times New Roman" panose="02020603050405020304" pitchFamily="18" charset="0"/>
                <a:cs typeface="Times New Roman" panose="02020603050405020304" pitchFamily="18" charset="0"/>
              </a:rPr>
              <a:t>Athena </a:t>
            </a:r>
          </a:p>
          <a:p>
            <a:pPr marL="514350" indent="-514350">
              <a:buFont typeface="+mj-lt"/>
              <a:buAutoNum type="arabicPeriod"/>
            </a:pPr>
            <a:r>
              <a:rPr lang="en-US" sz="2800" dirty="0">
                <a:latin typeface="Times New Roman" panose="02020603050405020304" pitchFamily="18" charset="0"/>
                <a:cs typeface="Times New Roman" panose="02020603050405020304" pitchFamily="18" charset="0"/>
              </a:rPr>
              <a:t>Data Pipeline</a:t>
            </a:r>
          </a:p>
          <a:p>
            <a:pPr marL="514350" indent="-514350">
              <a:buFont typeface="+mj-lt"/>
              <a:buAutoNum type="arabicPeriod"/>
            </a:pPr>
            <a:r>
              <a:rPr lang="en-US" sz="2800" dirty="0">
                <a:latin typeface="Times New Roman" panose="02020603050405020304" pitchFamily="18" charset="0"/>
                <a:cs typeface="Times New Roman" panose="02020603050405020304" pitchFamily="18" charset="0"/>
              </a:rPr>
              <a:t>EMR</a:t>
            </a:r>
          </a:p>
          <a:p>
            <a:pPr marL="514350" indent="-514350">
              <a:buFont typeface="+mj-lt"/>
              <a:buAutoNum type="arabicPeriod"/>
            </a:pPr>
            <a:r>
              <a:rPr lang="en-US" sz="2800" dirty="0">
                <a:latin typeface="Times New Roman" panose="02020603050405020304" pitchFamily="18" charset="0"/>
                <a:cs typeface="Times New Roman" panose="02020603050405020304" pitchFamily="18" charset="0"/>
              </a:rPr>
              <a:t>Amazon Redshift</a:t>
            </a:r>
          </a:p>
        </p:txBody>
      </p:sp>
    </p:spTree>
    <p:extLst>
      <p:ext uri="{BB962C8B-B14F-4D97-AF65-F5344CB8AC3E}">
        <p14:creationId xmlns:p14="http://schemas.microsoft.com/office/powerpoint/2010/main" val="7122341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30D1F-C618-444F-F81D-F0EE43879344}"/>
              </a:ext>
            </a:extLst>
          </p:cNvPr>
          <p:cNvSpPr>
            <a:spLocks noGrp="1"/>
          </p:cNvSpPr>
          <p:nvPr>
            <p:ph type="title"/>
          </p:nvPr>
        </p:nvSpPr>
        <p:spPr>
          <a:xfrm>
            <a:off x="428624" y="-40640"/>
            <a:ext cx="3869055" cy="803117"/>
          </a:xfrm>
        </p:spPr>
        <p:txBody>
          <a:bodyPr>
            <a:normAutofit/>
          </a:bodyPr>
          <a:lstStyle/>
          <a:p>
            <a:r>
              <a:rPr lang="en-IN" sz="2800" b="1" dirty="0">
                <a:latin typeface="Times New Roman" panose="02020603050405020304" pitchFamily="18" charset="0"/>
                <a:cs typeface="Times New Roman" panose="02020603050405020304" pitchFamily="18" charset="0"/>
              </a:rPr>
              <a:t>Creating an </a:t>
            </a:r>
            <a:r>
              <a:rPr lang="en-IN" sz="2400" b="1" dirty="0">
                <a:latin typeface="Times New Roman" panose="02020603050405020304" pitchFamily="18" charset="0"/>
                <a:cs typeface="Times New Roman" panose="02020603050405020304" pitchFamily="18" charset="0"/>
              </a:rPr>
              <a:t>S3</a:t>
            </a:r>
            <a:r>
              <a:rPr lang="en-IN" sz="2800" b="1" dirty="0">
                <a:latin typeface="Times New Roman" panose="02020603050405020304" pitchFamily="18" charset="0"/>
                <a:cs typeface="Times New Roman" panose="02020603050405020304" pitchFamily="18" charset="0"/>
              </a:rPr>
              <a:t> Bucket:</a:t>
            </a:r>
          </a:p>
        </p:txBody>
      </p:sp>
      <p:sp>
        <p:nvSpPr>
          <p:cNvPr id="3" name="Content Placeholder 2">
            <a:extLst>
              <a:ext uri="{FF2B5EF4-FFF2-40B4-BE49-F238E27FC236}">
                <a16:creationId xmlns:a16="http://schemas.microsoft.com/office/drawing/2014/main" id="{35A4C668-3DD2-8C2D-155F-09C7AA969F4F}"/>
              </a:ext>
            </a:extLst>
          </p:cNvPr>
          <p:cNvSpPr>
            <a:spLocks noGrp="1"/>
          </p:cNvSpPr>
          <p:nvPr>
            <p:ph idx="1"/>
          </p:nvPr>
        </p:nvSpPr>
        <p:spPr>
          <a:xfrm>
            <a:off x="-12800" y="1127521"/>
            <a:ext cx="12534900" cy="5422503"/>
          </a:xfrm>
        </p:spPr>
        <p:txBody>
          <a:bodyPr/>
          <a:lstStyle/>
          <a:p>
            <a:pPr marL="0" indent="0">
              <a:buNone/>
            </a:pPr>
            <a:endParaRPr lang="en-IN" dirty="0"/>
          </a:p>
          <a:p>
            <a:endParaRPr lang="en-IN" dirty="0"/>
          </a:p>
          <a:p>
            <a:endParaRPr lang="en-IN" dirty="0"/>
          </a:p>
          <a:p>
            <a:pPr marL="0" indent="0">
              <a:buNone/>
            </a:pPr>
            <a:endParaRPr lang="en-IN" dirty="0"/>
          </a:p>
        </p:txBody>
      </p:sp>
      <p:pic>
        <p:nvPicPr>
          <p:cNvPr id="9" name="Picture 8">
            <a:extLst>
              <a:ext uri="{FF2B5EF4-FFF2-40B4-BE49-F238E27FC236}">
                <a16:creationId xmlns:a16="http://schemas.microsoft.com/office/drawing/2014/main" id="{64E4EA83-65B1-D9F9-7F49-FD46105D6C7B}"/>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5300"/>
                    </a14:imgEffect>
                  </a14:imgLayer>
                </a14:imgProps>
              </a:ext>
            </a:extLst>
          </a:blip>
          <a:srcRect l="7025" t="5616" r="1170" b="1326"/>
          <a:stretch/>
        </p:blipFill>
        <p:spPr bwMode="auto">
          <a:xfrm>
            <a:off x="565441" y="4260942"/>
            <a:ext cx="4978914" cy="24953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pic>
        <p:nvPicPr>
          <p:cNvPr id="11" name="Content Placeholder 3">
            <a:extLst>
              <a:ext uri="{FF2B5EF4-FFF2-40B4-BE49-F238E27FC236}">
                <a16:creationId xmlns:a16="http://schemas.microsoft.com/office/drawing/2014/main" id="{38B110FA-5C9E-D326-C41C-3E4673FB56D8}"/>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5300"/>
                    </a14:imgEffect>
                  </a14:imgLayer>
                </a14:imgProps>
              </a:ext>
            </a:extLst>
          </a:blip>
          <a:srcRect l="2143" t="18910" r="4627" b="2168"/>
          <a:stretch/>
        </p:blipFill>
        <p:spPr bwMode="auto">
          <a:xfrm>
            <a:off x="6267450" y="4327083"/>
            <a:ext cx="5266885" cy="23630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pic>
        <p:nvPicPr>
          <p:cNvPr id="14" name="Content Placeholder 4">
            <a:extLst>
              <a:ext uri="{FF2B5EF4-FFF2-40B4-BE49-F238E27FC236}">
                <a16:creationId xmlns:a16="http://schemas.microsoft.com/office/drawing/2014/main" id="{422DA15B-5BC3-EB6B-152E-EBC6E4B8AE2B}"/>
              </a:ext>
            </a:extLst>
          </p:cNvPr>
          <p:cNvPicPr>
            <a:picLocks noChangeAspect="1"/>
          </p:cNvPicPr>
          <p:nvPr/>
        </p:nvPicPr>
        <p:blipFill>
          <a:blip r:embed="rId6"/>
          <a:stretch>
            <a:fillRect/>
          </a:stretch>
        </p:blipFill>
        <p:spPr>
          <a:xfrm>
            <a:off x="539460" y="1915502"/>
            <a:ext cx="5272578" cy="19803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a:extLst>
              <a:ext uri="{FF2B5EF4-FFF2-40B4-BE49-F238E27FC236}">
                <a16:creationId xmlns:a16="http://schemas.microsoft.com/office/drawing/2014/main" id="{2B901A2E-6108-9FA4-C80A-A3C906BA327E}"/>
              </a:ext>
            </a:extLst>
          </p:cNvPr>
          <p:cNvSpPr txBox="1"/>
          <p:nvPr/>
        </p:nvSpPr>
        <p:spPr>
          <a:xfrm>
            <a:off x="3989153" y="3114675"/>
            <a:ext cx="915225" cy="314325"/>
          </a:xfrm>
          <a:prstGeom prst="rect">
            <a:avLst/>
          </a:prstGeom>
          <a:noFill/>
          <a:ln w="38100">
            <a:solidFill>
              <a:srgbClr val="FF0000"/>
            </a:solidFill>
          </a:ln>
        </p:spPr>
        <p:txBody>
          <a:bodyPr wrap="square" rtlCol="0">
            <a:spAutoFit/>
          </a:bodyPr>
          <a:lstStyle/>
          <a:p>
            <a:endParaRPr lang="en-IN" dirty="0"/>
          </a:p>
        </p:txBody>
      </p:sp>
      <p:sp>
        <p:nvSpPr>
          <p:cNvPr id="12" name="TextBox 11">
            <a:extLst>
              <a:ext uri="{FF2B5EF4-FFF2-40B4-BE49-F238E27FC236}">
                <a16:creationId xmlns:a16="http://schemas.microsoft.com/office/drawing/2014/main" id="{DA4697C7-B9F6-EB62-990D-9D34D1B41BD5}"/>
              </a:ext>
            </a:extLst>
          </p:cNvPr>
          <p:cNvSpPr txBox="1"/>
          <p:nvPr/>
        </p:nvSpPr>
        <p:spPr>
          <a:xfrm>
            <a:off x="6254650" y="1259258"/>
            <a:ext cx="568034" cy="400110"/>
          </a:xfrm>
          <a:prstGeom prst="rect">
            <a:avLst/>
          </a:prstGeom>
          <a:noFill/>
        </p:spPr>
        <p:txBody>
          <a:bodyPr wrap="square">
            <a:spAutoFit/>
          </a:bodyPr>
          <a:lstStyle/>
          <a:p>
            <a:r>
              <a:rPr lang="en-IN" sz="2000" b="1" dirty="0"/>
              <a:t>(2)</a:t>
            </a:r>
          </a:p>
        </p:txBody>
      </p:sp>
      <p:sp>
        <p:nvSpPr>
          <p:cNvPr id="16" name="TextBox 15">
            <a:extLst>
              <a:ext uri="{FF2B5EF4-FFF2-40B4-BE49-F238E27FC236}">
                <a16:creationId xmlns:a16="http://schemas.microsoft.com/office/drawing/2014/main" id="{49795FB6-6FDE-579A-C497-96880BBE4E3F}"/>
              </a:ext>
            </a:extLst>
          </p:cNvPr>
          <p:cNvSpPr txBox="1"/>
          <p:nvPr/>
        </p:nvSpPr>
        <p:spPr>
          <a:xfrm>
            <a:off x="539460" y="3860832"/>
            <a:ext cx="568034" cy="400110"/>
          </a:xfrm>
          <a:prstGeom prst="rect">
            <a:avLst/>
          </a:prstGeom>
          <a:noFill/>
        </p:spPr>
        <p:txBody>
          <a:bodyPr wrap="square">
            <a:spAutoFit/>
          </a:bodyPr>
          <a:lstStyle/>
          <a:p>
            <a:r>
              <a:rPr lang="en-IN" sz="2000" b="1" dirty="0"/>
              <a:t>(3)</a:t>
            </a:r>
          </a:p>
        </p:txBody>
      </p:sp>
      <p:sp>
        <p:nvSpPr>
          <p:cNvPr id="17" name="TextBox 16">
            <a:extLst>
              <a:ext uri="{FF2B5EF4-FFF2-40B4-BE49-F238E27FC236}">
                <a16:creationId xmlns:a16="http://schemas.microsoft.com/office/drawing/2014/main" id="{2082E64B-D729-748F-4260-29FC8774FC33}"/>
              </a:ext>
            </a:extLst>
          </p:cNvPr>
          <p:cNvSpPr txBox="1"/>
          <p:nvPr/>
        </p:nvSpPr>
        <p:spPr>
          <a:xfrm>
            <a:off x="6289942" y="3860832"/>
            <a:ext cx="568034" cy="400110"/>
          </a:xfrm>
          <a:prstGeom prst="rect">
            <a:avLst/>
          </a:prstGeom>
          <a:noFill/>
        </p:spPr>
        <p:txBody>
          <a:bodyPr wrap="square">
            <a:spAutoFit/>
          </a:bodyPr>
          <a:lstStyle/>
          <a:p>
            <a:r>
              <a:rPr lang="en-IN" sz="2000" b="1" dirty="0"/>
              <a:t>(4)</a:t>
            </a:r>
          </a:p>
        </p:txBody>
      </p:sp>
      <p:pic>
        <p:nvPicPr>
          <p:cNvPr id="20" name="Picture 19">
            <a:extLst>
              <a:ext uri="{FF2B5EF4-FFF2-40B4-BE49-F238E27FC236}">
                <a16:creationId xmlns:a16="http://schemas.microsoft.com/office/drawing/2014/main" id="{923D2BDC-E014-AD82-146B-16B82ABE0648}"/>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5300"/>
                    </a14:imgEffect>
                  </a14:imgLayer>
                </a14:imgProps>
              </a:ext>
            </a:extLst>
          </a:blip>
          <a:stretch>
            <a:fillRect/>
          </a:stretch>
        </p:blipFill>
        <p:spPr>
          <a:xfrm>
            <a:off x="6280250" y="1733369"/>
            <a:ext cx="4865978" cy="21452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1" name="TextBox 20">
            <a:extLst>
              <a:ext uri="{FF2B5EF4-FFF2-40B4-BE49-F238E27FC236}">
                <a16:creationId xmlns:a16="http://schemas.microsoft.com/office/drawing/2014/main" id="{AD1339D3-4B0C-0F38-20A7-19EF14439DC3}"/>
              </a:ext>
            </a:extLst>
          </p:cNvPr>
          <p:cNvSpPr txBox="1"/>
          <p:nvPr/>
        </p:nvSpPr>
        <p:spPr>
          <a:xfrm>
            <a:off x="428625" y="523877"/>
            <a:ext cx="4514849" cy="1200329"/>
          </a:xfrm>
          <a:prstGeom prst="rect">
            <a:avLst/>
          </a:prstGeom>
          <a:noFill/>
        </p:spPr>
        <p:txBody>
          <a:bodyPr wrap="square" rtlCol="0">
            <a:spAutoFit/>
          </a:bodyPr>
          <a:lstStyle/>
          <a:p>
            <a:pPr marL="285750" indent="-285750">
              <a:buFont typeface="Arial" panose="020B0604020202020204" pitchFamily="34" charset="0"/>
              <a:buChar char="•"/>
            </a:pPr>
            <a:r>
              <a:rPr lang="en-IN" dirty="0"/>
              <a:t>Go to services </a:t>
            </a:r>
          </a:p>
          <a:p>
            <a:pPr marL="285750" indent="-285750">
              <a:buFont typeface="Arial" panose="020B0604020202020204" pitchFamily="34" charset="0"/>
              <a:buChar char="•"/>
            </a:pPr>
            <a:r>
              <a:rPr lang="en-IN" dirty="0"/>
              <a:t>Click on storage</a:t>
            </a:r>
          </a:p>
          <a:p>
            <a:pPr marL="285750" indent="-285750">
              <a:buFont typeface="Arial" panose="020B0604020202020204" pitchFamily="34" charset="0"/>
              <a:buChar char="•"/>
            </a:pPr>
            <a:r>
              <a:rPr lang="en-IN" dirty="0"/>
              <a:t>Click on S3</a:t>
            </a:r>
          </a:p>
          <a:p>
            <a:pPr marL="285750" indent="-285750">
              <a:buFont typeface="Arial" panose="020B0604020202020204" pitchFamily="34" charset="0"/>
              <a:buChar char="•"/>
            </a:pPr>
            <a:endParaRPr lang="en-IN" dirty="0"/>
          </a:p>
        </p:txBody>
      </p:sp>
      <p:sp>
        <p:nvSpPr>
          <p:cNvPr id="22" name="TextBox 21">
            <a:extLst>
              <a:ext uri="{FF2B5EF4-FFF2-40B4-BE49-F238E27FC236}">
                <a16:creationId xmlns:a16="http://schemas.microsoft.com/office/drawing/2014/main" id="{AB4207E1-70A5-F563-C6F5-BE7CFB0EC4C6}"/>
              </a:ext>
            </a:extLst>
          </p:cNvPr>
          <p:cNvSpPr txBox="1"/>
          <p:nvPr/>
        </p:nvSpPr>
        <p:spPr>
          <a:xfrm>
            <a:off x="539460" y="1459313"/>
            <a:ext cx="568034" cy="400110"/>
          </a:xfrm>
          <a:prstGeom prst="rect">
            <a:avLst/>
          </a:prstGeom>
          <a:noFill/>
        </p:spPr>
        <p:txBody>
          <a:bodyPr wrap="square">
            <a:spAutoFit/>
          </a:bodyPr>
          <a:lstStyle/>
          <a:p>
            <a:r>
              <a:rPr lang="en-IN" sz="2000" b="1" dirty="0"/>
              <a:t>(1)</a:t>
            </a:r>
          </a:p>
        </p:txBody>
      </p:sp>
      <p:sp>
        <p:nvSpPr>
          <p:cNvPr id="23" name="TextBox 22">
            <a:extLst>
              <a:ext uri="{FF2B5EF4-FFF2-40B4-BE49-F238E27FC236}">
                <a16:creationId xmlns:a16="http://schemas.microsoft.com/office/drawing/2014/main" id="{5D05FC64-0AAD-0048-D024-D89A28F24717}"/>
              </a:ext>
            </a:extLst>
          </p:cNvPr>
          <p:cNvSpPr txBox="1"/>
          <p:nvPr/>
        </p:nvSpPr>
        <p:spPr>
          <a:xfrm>
            <a:off x="6444546" y="2329270"/>
            <a:ext cx="2842329" cy="243308"/>
          </a:xfrm>
          <a:prstGeom prst="rect">
            <a:avLst/>
          </a:prstGeom>
          <a:noFill/>
          <a:ln w="38100">
            <a:solidFill>
              <a:srgbClr val="FF0000"/>
            </a:solidFill>
          </a:ln>
        </p:spPr>
        <p:txBody>
          <a:bodyPr wrap="square" rtlCol="0">
            <a:spAutoFit/>
          </a:bodyPr>
          <a:lstStyle/>
          <a:p>
            <a:endParaRPr lang="en-IN" dirty="0"/>
          </a:p>
        </p:txBody>
      </p:sp>
      <p:sp>
        <p:nvSpPr>
          <p:cNvPr id="24" name="TextBox 23">
            <a:extLst>
              <a:ext uri="{FF2B5EF4-FFF2-40B4-BE49-F238E27FC236}">
                <a16:creationId xmlns:a16="http://schemas.microsoft.com/office/drawing/2014/main" id="{9ABFFA7D-CA10-DCD0-3486-E33E16F0E71B}"/>
              </a:ext>
            </a:extLst>
          </p:cNvPr>
          <p:cNvSpPr txBox="1"/>
          <p:nvPr/>
        </p:nvSpPr>
        <p:spPr>
          <a:xfrm>
            <a:off x="6364298" y="2911913"/>
            <a:ext cx="2842329" cy="243308"/>
          </a:xfrm>
          <a:prstGeom prst="rect">
            <a:avLst/>
          </a:prstGeom>
          <a:noFill/>
          <a:ln w="38100">
            <a:solidFill>
              <a:srgbClr val="FF0000"/>
            </a:solidFill>
          </a:ln>
        </p:spPr>
        <p:txBody>
          <a:bodyPr wrap="square" rtlCol="0">
            <a:spAutoFit/>
          </a:bodyPr>
          <a:lstStyle/>
          <a:p>
            <a:endParaRPr lang="en-IN" dirty="0"/>
          </a:p>
        </p:txBody>
      </p:sp>
      <p:sp>
        <p:nvSpPr>
          <p:cNvPr id="25" name="TextBox 24">
            <a:extLst>
              <a:ext uri="{FF2B5EF4-FFF2-40B4-BE49-F238E27FC236}">
                <a16:creationId xmlns:a16="http://schemas.microsoft.com/office/drawing/2014/main" id="{1483FC7D-4AAA-1A1C-3B1D-AC600186DE73}"/>
              </a:ext>
            </a:extLst>
          </p:cNvPr>
          <p:cNvSpPr txBox="1"/>
          <p:nvPr/>
        </p:nvSpPr>
        <p:spPr>
          <a:xfrm>
            <a:off x="4500984" y="6550024"/>
            <a:ext cx="1069352" cy="206284"/>
          </a:xfrm>
          <a:prstGeom prst="rect">
            <a:avLst/>
          </a:prstGeom>
          <a:noFill/>
          <a:ln w="38100">
            <a:solidFill>
              <a:srgbClr val="FF0000"/>
            </a:solidFill>
          </a:ln>
        </p:spPr>
        <p:txBody>
          <a:bodyPr wrap="square" rtlCol="0">
            <a:spAutoFit/>
          </a:bodyPr>
          <a:lstStyle/>
          <a:p>
            <a:endParaRPr lang="en-IN" dirty="0"/>
          </a:p>
        </p:txBody>
      </p:sp>
      <p:sp>
        <p:nvSpPr>
          <p:cNvPr id="26" name="TextBox 25">
            <a:extLst>
              <a:ext uri="{FF2B5EF4-FFF2-40B4-BE49-F238E27FC236}">
                <a16:creationId xmlns:a16="http://schemas.microsoft.com/office/drawing/2014/main" id="{0ACF4B61-0C6C-8F90-B110-71BCA1EE826D}"/>
              </a:ext>
            </a:extLst>
          </p:cNvPr>
          <p:cNvSpPr txBox="1"/>
          <p:nvPr/>
        </p:nvSpPr>
        <p:spPr>
          <a:xfrm>
            <a:off x="6644571" y="6354729"/>
            <a:ext cx="842079" cy="269296"/>
          </a:xfrm>
          <a:prstGeom prst="rect">
            <a:avLst/>
          </a:prstGeom>
          <a:noFill/>
          <a:ln w="38100">
            <a:solidFill>
              <a:srgbClr val="FF0000"/>
            </a:solidFill>
          </a:ln>
        </p:spPr>
        <p:txBody>
          <a:bodyPr wrap="square" rtlCol="0">
            <a:spAutoFit/>
          </a:bodyPr>
          <a:lstStyle/>
          <a:p>
            <a:endParaRPr lang="en-IN" dirty="0"/>
          </a:p>
        </p:txBody>
      </p:sp>
    </p:spTree>
    <p:extLst>
      <p:ext uri="{BB962C8B-B14F-4D97-AF65-F5344CB8AC3E}">
        <p14:creationId xmlns:p14="http://schemas.microsoft.com/office/powerpoint/2010/main" val="36264901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DED15E27-43F5-BB12-A6C7-BD91C7CCD33C}"/>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5300"/>
                    </a14:imgEffect>
                  </a14:imgLayer>
                </a14:imgProps>
              </a:ext>
            </a:extLst>
          </a:blip>
          <a:srcRect l="2738" t="8664" r="3752" b="9681"/>
          <a:stretch/>
        </p:blipFill>
        <p:spPr bwMode="auto">
          <a:xfrm>
            <a:off x="573781" y="874156"/>
            <a:ext cx="5134177" cy="24021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pic>
        <p:nvPicPr>
          <p:cNvPr id="23" name="Content Placeholder 3">
            <a:extLst>
              <a:ext uri="{FF2B5EF4-FFF2-40B4-BE49-F238E27FC236}">
                <a16:creationId xmlns:a16="http://schemas.microsoft.com/office/drawing/2014/main" id="{D501549D-C089-9D77-6E3E-3065A28645E3}"/>
              </a:ext>
            </a:extLst>
          </p:cNvPr>
          <p:cNvPicPr>
            <a:picLocks noGrp="1" noChangeAspect="1"/>
          </p:cNvPicPr>
          <p:nvPr>
            <p:ph idx="1"/>
          </p:nvPr>
        </p:nvPicPr>
        <p:blipFill rotWithShape="1">
          <a:blip r:embed="rId4">
            <a:extLst>
              <a:ext uri="{BEBA8EAE-BF5A-486C-A8C5-ECC9F3942E4B}">
                <a14:imgProps xmlns:a14="http://schemas.microsoft.com/office/drawing/2010/main">
                  <a14:imgLayer r:embed="rId5">
                    <a14:imgEffect>
                      <a14:colorTemperature colorTemp="5300"/>
                    </a14:imgEffect>
                  </a14:imgLayer>
                </a14:imgProps>
              </a:ext>
            </a:extLst>
          </a:blip>
          <a:srcRect l="3748" t="9209" r="5018" b="994"/>
          <a:stretch/>
        </p:blipFill>
        <p:spPr bwMode="auto">
          <a:xfrm>
            <a:off x="6096000" y="874156"/>
            <a:ext cx="5663565" cy="24604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pic>
        <p:nvPicPr>
          <p:cNvPr id="24" name="Picture 23">
            <a:extLst>
              <a:ext uri="{FF2B5EF4-FFF2-40B4-BE49-F238E27FC236}">
                <a16:creationId xmlns:a16="http://schemas.microsoft.com/office/drawing/2014/main" id="{67162ADD-5E3E-3661-1488-0B030726F7DF}"/>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5300"/>
                    </a14:imgEffect>
                  </a14:imgLayer>
                </a14:imgProps>
              </a:ext>
            </a:extLst>
          </a:blip>
          <a:srcRect l="5034" t="8824" r="17974" b="-6"/>
          <a:stretch/>
        </p:blipFill>
        <p:spPr bwMode="auto">
          <a:xfrm>
            <a:off x="432435" y="3879196"/>
            <a:ext cx="5275523" cy="27296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pic>
        <p:nvPicPr>
          <p:cNvPr id="25" name="Picture 24">
            <a:extLst>
              <a:ext uri="{FF2B5EF4-FFF2-40B4-BE49-F238E27FC236}">
                <a16:creationId xmlns:a16="http://schemas.microsoft.com/office/drawing/2014/main" id="{81A49913-60E3-207B-D67C-FCE0112344EC}"/>
              </a:ext>
            </a:extLst>
          </p:cNvPr>
          <p:cNvPicPr>
            <a:picLocks noChangeAspect="1"/>
          </p:cNvPicPr>
          <p:nvPr/>
        </p:nvPicPr>
        <p:blipFill rotWithShape="1">
          <a:blip r:embed="rId8">
            <a:extLst>
              <a:ext uri="{BEBA8EAE-BF5A-486C-A8C5-ECC9F3942E4B}">
                <a14:imgProps xmlns:a14="http://schemas.microsoft.com/office/drawing/2010/main">
                  <a14:imgLayer r:embed="rId9">
                    <a14:imgEffect>
                      <a14:colorTemperature colorTemp="5300"/>
                    </a14:imgEffect>
                  </a14:imgLayer>
                </a14:imgProps>
              </a:ext>
            </a:extLst>
          </a:blip>
          <a:srcRect l="2462" t="5490" r="6305"/>
          <a:stretch/>
        </p:blipFill>
        <p:spPr bwMode="auto">
          <a:xfrm>
            <a:off x="6200027" y="3879196"/>
            <a:ext cx="5605411" cy="26252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2" name="TextBox 1">
            <a:extLst>
              <a:ext uri="{FF2B5EF4-FFF2-40B4-BE49-F238E27FC236}">
                <a16:creationId xmlns:a16="http://schemas.microsoft.com/office/drawing/2014/main" id="{AB010251-A2AD-9C4B-6FFE-A3C75A509F1C}"/>
              </a:ext>
            </a:extLst>
          </p:cNvPr>
          <p:cNvSpPr txBox="1"/>
          <p:nvPr/>
        </p:nvSpPr>
        <p:spPr>
          <a:xfrm>
            <a:off x="432435" y="474046"/>
            <a:ext cx="568034" cy="400110"/>
          </a:xfrm>
          <a:prstGeom prst="rect">
            <a:avLst/>
          </a:prstGeom>
          <a:noFill/>
        </p:spPr>
        <p:txBody>
          <a:bodyPr wrap="square">
            <a:spAutoFit/>
          </a:bodyPr>
          <a:lstStyle/>
          <a:p>
            <a:r>
              <a:rPr lang="en-IN" sz="2000" b="1" dirty="0"/>
              <a:t>(5)</a:t>
            </a:r>
          </a:p>
        </p:txBody>
      </p:sp>
      <p:sp>
        <p:nvSpPr>
          <p:cNvPr id="3" name="TextBox 2">
            <a:extLst>
              <a:ext uri="{FF2B5EF4-FFF2-40B4-BE49-F238E27FC236}">
                <a16:creationId xmlns:a16="http://schemas.microsoft.com/office/drawing/2014/main" id="{0EDDB751-8B55-51B7-D04D-3BF9A3E1C075}"/>
              </a:ext>
            </a:extLst>
          </p:cNvPr>
          <p:cNvSpPr txBox="1"/>
          <p:nvPr/>
        </p:nvSpPr>
        <p:spPr>
          <a:xfrm>
            <a:off x="6200027" y="3416460"/>
            <a:ext cx="568034" cy="400110"/>
          </a:xfrm>
          <a:prstGeom prst="rect">
            <a:avLst/>
          </a:prstGeom>
          <a:noFill/>
        </p:spPr>
        <p:txBody>
          <a:bodyPr wrap="square">
            <a:spAutoFit/>
          </a:bodyPr>
          <a:lstStyle/>
          <a:p>
            <a:r>
              <a:rPr lang="en-IN" sz="2000" b="1" dirty="0"/>
              <a:t>(8)</a:t>
            </a:r>
          </a:p>
        </p:txBody>
      </p:sp>
      <p:sp>
        <p:nvSpPr>
          <p:cNvPr id="4" name="TextBox 3">
            <a:extLst>
              <a:ext uri="{FF2B5EF4-FFF2-40B4-BE49-F238E27FC236}">
                <a16:creationId xmlns:a16="http://schemas.microsoft.com/office/drawing/2014/main" id="{9016E170-6484-4354-8460-766E6AFCE8DE}"/>
              </a:ext>
            </a:extLst>
          </p:cNvPr>
          <p:cNvSpPr txBox="1"/>
          <p:nvPr/>
        </p:nvSpPr>
        <p:spPr>
          <a:xfrm>
            <a:off x="432435" y="3319686"/>
            <a:ext cx="568034" cy="400110"/>
          </a:xfrm>
          <a:prstGeom prst="rect">
            <a:avLst/>
          </a:prstGeom>
          <a:noFill/>
        </p:spPr>
        <p:txBody>
          <a:bodyPr wrap="square">
            <a:spAutoFit/>
          </a:bodyPr>
          <a:lstStyle/>
          <a:p>
            <a:r>
              <a:rPr lang="en-IN" sz="2000" b="1" dirty="0"/>
              <a:t>(7)</a:t>
            </a:r>
          </a:p>
        </p:txBody>
      </p:sp>
      <p:sp>
        <p:nvSpPr>
          <p:cNvPr id="5" name="TextBox 4">
            <a:extLst>
              <a:ext uri="{FF2B5EF4-FFF2-40B4-BE49-F238E27FC236}">
                <a16:creationId xmlns:a16="http://schemas.microsoft.com/office/drawing/2014/main" id="{C869C1F4-7D92-9E99-55BC-786EF0321837}"/>
              </a:ext>
            </a:extLst>
          </p:cNvPr>
          <p:cNvSpPr txBox="1"/>
          <p:nvPr/>
        </p:nvSpPr>
        <p:spPr>
          <a:xfrm>
            <a:off x="6037665" y="329544"/>
            <a:ext cx="568034" cy="400110"/>
          </a:xfrm>
          <a:prstGeom prst="rect">
            <a:avLst/>
          </a:prstGeom>
          <a:noFill/>
        </p:spPr>
        <p:txBody>
          <a:bodyPr wrap="square">
            <a:spAutoFit/>
          </a:bodyPr>
          <a:lstStyle/>
          <a:p>
            <a:r>
              <a:rPr lang="en-IN" sz="2000" b="1" dirty="0"/>
              <a:t>(6)</a:t>
            </a:r>
          </a:p>
        </p:txBody>
      </p:sp>
      <p:sp>
        <p:nvSpPr>
          <p:cNvPr id="6" name="TextBox 5">
            <a:extLst>
              <a:ext uri="{FF2B5EF4-FFF2-40B4-BE49-F238E27FC236}">
                <a16:creationId xmlns:a16="http://schemas.microsoft.com/office/drawing/2014/main" id="{4E871782-F404-D117-2998-22A9C4F15E1C}"/>
              </a:ext>
            </a:extLst>
          </p:cNvPr>
          <p:cNvSpPr txBox="1"/>
          <p:nvPr/>
        </p:nvSpPr>
        <p:spPr>
          <a:xfrm>
            <a:off x="10287001" y="1822410"/>
            <a:ext cx="838200" cy="177840"/>
          </a:xfrm>
          <a:prstGeom prst="rect">
            <a:avLst/>
          </a:prstGeom>
          <a:noFill/>
          <a:ln w="38100">
            <a:solidFill>
              <a:srgbClr val="FF0000"/>
            </a:solidFill>
          </a:ln>
        </p:spPr>
        <p:txBody>
          <a:bodyPr wrap="square" rtlCol="0">
            <a:spAutoFit/>
          </a:bodyPr>
          <a:lstStyle/>
          <a:p>
            <a:endParaRPr lang="en-IN" dirty="0"/>
          </a:p>
        </p:txBody>
      </p:sp>
      <p:sp>
        <p:nvSpPr>
          <p:cNvPr id="7" name="TextBox 6">
            <a:extLst>
              <a:ext uri="{FF2B5EF4-FFF2-40B4-BE49-F238E27FC236}">
                <a16:creationId xmlns:a16="http://schemas.microsoft.com/office/drawing/2014/main" id="{FDA3D21C-CD11-2B11-80D1-2686A8A97EBC}"/>
              </a:ext>
            </a:extLst>
          </p:cNvPr>
          <p:cNvSpPr txBox="1"/>
          <p:nvPr/>
        </p:nvSpPr>
        <p:spPr>
          <a:xfrm>
            <a:off x="613400" y="4433427"/>
            <a:ext cx="2769494" cy="206904"/>
          </a:xfrm>
          <a:prstGeom prst="rect">
            <a:avLst/>
          </a:prstGeom>
          <a:noFill/>
          <a:ln w="38100">
            <a:solidFill>
              <a:srgbClr val="FF0000"/>
            </a:solidFill>
          </a:ln>
        </p:spPr>
        <p:txBody>
          <a:bodyPr wrap="square" rtlCol="0">
            <a:spAutoFit/>
          </a:bodyPr>
          <a:lstStyle/>
          <a:p>
            <a:endParaRPr lang="en-IN" dirty="0"/>
          </a:p>
        </p:txBody>
      </p:sp>
      <p:sp>
        <p:nvSpPr>
          <p:cNvPr id="8" name="TextBox 7">
            <a:extLst>
              <a:ext uri="{FF2B5EF4-FFF2-40B4-BE49-F238E27FC236}">
                <a16:creationId xmlns:a16="http://schemas.microsoft.com/office/drawing/2014/main" id="{643C1655-59D5-74E8-A576-E959EF9228F6}"/>
              </a:ext>
            </a:extLst>
          </p:cNvPr>
          <p:cNvSpPr txBox="1"/>
          <p:nvPr/>
        </p:nvSpPr>
        <p:spPr>
          <a:xfrm>
            <a:off x="4077316" y="6410292"/>
            <a:ext cx="952500" cy="188298"/>
          </a:xfrm>
          <a:prstGeom prst="rect">
            <a:avLst/>
          </a:prstGeom>
          <a:noFill/>
          <a:ln w="38100">
            <a:solidFill>
              <a:srgbClr val="FF0000"/>
            </a:solidFill>
          </a:ln>
        </p:spPr>
        <p:txBody>
          <a:bodyPr wrap="square" rtlCol="0">
            <a:spAutoFit/>
          </a:bodyPr>
          <a:lstStyle/>
          <a:p>
            <a:endParaRPr lang="en-IN" dirty="0"/>
          </a:p>
        </p:txBody>
      </p:sp>
    </p:spTree>
    <p:extLst>
      <p:ext uri="{BB962C8B-B14F-4D97-AF65-F5344CB8AC3E}">
        <p14:creationId xmlns:p14="http://schemas.microsoft.com/office/powerpoint/2010/main" val="23834217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id="{A056A79D-C277-CEE6-08F9-F3231F027978}"/>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colorTemperature colorTemp="5300"/>
                    </a14:imgEffect>
                  </a14:imgLayer>
                </a14:imgProps>
              </a:ext>
            </a:extLst>
          </a:blip>
          <a:srcRect l="3532" t="5146" r="26226" b="2962"/>
          <a:stretch/>
        </p:blipFill>
        <p:spPr bwMode="auto">
          <a:xfrm>
            <a:off x="644908" y="809183"/>
            <a:ext cx="4449145" cy="25431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F12ABBC5-7183-E3E2-FA31-B1E0F36C630E}"/>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5300"/>
                    </a14:imgEffect>
                  </a14:imgLayer>
                </a14:imgProps>
              </a:ext>
            </a:extLst>
          </a:blip>
          <a:srcRect l="5033" t="6587" r="9621" b="-701"/>
          <a:stretch/>
        </p:blipFill>
        <p:spPr bwMode="auto">
          <a:xfrm>
            <a:off x="6435377" y="729922"/>
            <a:ext cx="4890770" cy="24542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pic>
        <p:nvPicPr>
          <p:cNvPr id="11" name="Content Placeholder 3">
            <a:extLst>
              <a:ext uri="{FF2B5EF4-FFF2-40B4-BE49-F238E27FC236}">
                <a16:creationId xmlns:a16="http://schemas.microsoft.com/office/drawing/2014/main" id="{1047F60B-A7BB-8E05-A2F6-98171CF174EC}"/>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5300"/>
                    </a14:imgEffect>
                  </a14:imgLayer>
                </a14:imgProps>
              </a:ext>
            </a:extLst>
          </a:blip>
          <a:srcRect l="2168" t="7114" r="1844" b="3196"/>
          <a:stretch/>
        </p:blipFill>
        <p:spPr bwMode="auto">
          <a:xfrm>
            <a:off x="526712" y="3903074"/>
            <a:ext cx="5120343" cy="22879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4975B379-6A57-A5CB-17FC-7AB9302C6098}"/>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5300"/>
                    </a14:imgEffect>
                  </a14:imgLayer>
                </a14:imgProps>
              </a:ext>
            </a:extLst>
          </a:blip>
          <a:stretch>
            <a:fillRect/>
          </a:stretch>
        </p:blipFill>
        <p:spPr>
          <a:xfrm>
            <a:off x="6223291" y="3929373"/>
            <a:ext cx="5599430" cy="22879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extBox 1">
            <a:extLst>
              <a:ext uri="{FF2B5EF4-FFF2-40B4-BE49-F238E27FC236}">
                <a16:creationId xmlns:a16="http://schemas.microsoft.com/office/drawing/2014/main" id="{17DA4E8D-0B4E-F8AE-6EE8-9EF38B90D05A}"/>
              </a:ext>
            </a:extLst>
          </p:cNvPr>
          <p:cNvSpPr txBox="1"/>
          <p:nvPr/>
        </p:nvSpPr>
        <p:spPr>
          <a:xfrm>
            <a:off x="462370" y="3453654"/>
            <a:ext cx="899676" cy="400110"/>
          </a:xfrm>
          <a:prstGeom prst="rect">
            <a:avLst/>
          </a:prstGeom>
          <a:noFill/>
        </p:spPr>
        <p:txBody>
          <a:bodyPr wrap="square">
            <a:spAutoFit/>
          </a:bodyPr>
          <a:lstStyle/>
          <a:p>
            <a:r>
              <a:rPr lang="en-IN" sz="2000" b="1" dirty="0"/>
              <a:t>(11)</a:t>
            </a:r>
          </a:p>
        </p:txBody>
      </p:sp>
      <p:sp>
        <p:nvSpPr>
          <p:cNvPr id="3" name="TextBox 2">
            <a:extLst>
              <a:ext uri="{FF2B5EF4-FFF2-40B4-BE49-F238E27FC236}">
                <a16:creationId xmlns:a16="http://schemas.microsoft.com/office/drawing/2014/main" id="{6D944B3D-ECB9-28F3-BF0E-59E883926C31}"/>
              </a:ext>
            </a:extLst>
          </p:cNvPr>
          <p:cNvSpPr txBox="1"/>
          <p:nvPr/>
        </p:nvSpPr>
        <p:spPr>
          <a:xfrm>
            <a:off x="6335394" y="186081"/>
            <a:ext cx="675005" cy="400110"/>
          </a:xfrm>
          <a:prstGeom prst="rect">
            <a:avLst/>
          </a:prstGeom>
          <a:noFill/>
        </p:spPr>
        <p:txBody>
          <a:bodyPr wrap="square">
            <a:spAutoFit/>
          </a:bodyPr>
          <a:lstStyle/>
          <a:p>
            <a:r>
              <a:rPr lang="en-IN" sz="2000" b="1" dirty="0"/>
              <a:t>(10)</a:t>
            </a:r>
          </a:p>
        </p:txBody>
      </p:sp>
      <p:sp>
        <p:nvSpPr>
          <p:cNvPr id="4" name="TextBox 3">
            <a:extLst>
              <a:ext uri="{FF2B5EF4-FFF2-40B4-BE49-F238E27FC236}">
                <a16:creationId xmlns:a16="http://schemas.microsoft.com/office/drawing/2014/main" id="{CBEBA5A7-6841-7259-1918-DAEFA7A12430}"/>
              </a:ext>
            </a:extLst>
          </p:cNvPr>
          <p:cNvSpPr txBox="1"/>
          <p:nvPr/>
        </p:nvSpPr>
        <p:spPr>
          <a:xfrm>
            <a:off x="526712" y="307777"/>
            <a:ext cx="568034" cy="400110"/>
          </a:xfrm>
          <a:prstGeom prst="rect">
            <a:avLst/>
          </a:prstGeom>
          <a:noFill/>
        </p:spPr>
        <p:txBody>
          <a:bodyPr wrap="square">
            <a:spAutoFit/>
          </a:bodyPr>
          <a:lstStyle/>
          <a:p>
            <a:r>
              <a:rPr lang="en-IN" sz="2000" b="1" dirty="0"/>
              <a:t>(9)</a:t>
            </a:r>
          </a:p>
        </p:txBody>
      </p:sp>
      <p:sp>
        <p:nvSpPr>
          <p:cNvPr id="5" name="TextBox 4">
            <a:extLst>
              <a:ext uri="{FF2B5EF4-FFF2-40B4-BE49-F238E27FC236}">
                <a16:creationId xmlns:a16="http://schemas.microsoft.com/office/drawing/2014/main" id="{58DE4C6A-6BB8-65FE-CA3C-FC10B546D67C}"/>
              </a:ext>
            </a:extLst>
          </p:cNvPr>
          <p:cNvSpPr txBox="1"/>
          <p:nvPr/>
        </p:nvSpPr>
        <p:spPr>
          <a:xfrm>
            <a:off x="6223291" y="3352358"/>
            <a:ext cx="1063334" cy="400110"/>
          </a:xfrm>
          <a:prstGeom prst="rect">
            <a:avLst/>
          </a:prstGeom>
          <a:noFill/>
        </p:spPr>
        <p:txBody>
          <a:bodyPr wrap="square">
            <a:spAutoFit/>
          </a:bodyPr>
          <a:lstStyle/>
          <a:p>
            <a:r>
              <a:rPr lang="en-IN" sz="2000" b="1" dirty="0"/>
              <a:t>(12)</a:t>
            </a:r>
          </a:p>
        </p:txBody>
      </p:sp>
      <p:sp>
        <p:nvSpPr>
          <p:cNvPr id="6" name="TextBox 5">
            <a:extLst>
              <a:ext uri="{FF2B5EF4-FFF2-40B4-BE49-F238E27FC236}">
                <a16:creationId xmlns:a16="http://schemas.microsoft.com/office/drawing/2014/main" id="{3490EA38-9A88-F549-FA73-E3C525DD15F3}"/>
              </a:ext>
            </a:extLst>
          </p:cNvPr>
          <p:cNvSpPr txBox="1"/>
          <p:nvPr/>
        </p:nvSpPr>
        <p:spPr>
          <a:xfrm>
            <a:off x="6515100" y="809184"/>
            <a:ext cx="3648075" cy="530928"/>
          </a:xfrm>
          <a:prstGeom prst="rect">
            <a:avLst/>
          </a:prstGeom>
          <a:noFill/>
          <a:ln w="38100">
            <a:solidFill>
              <a:srgbClr val="FF0000"/>
            </a:solidFill>
          </a:ln>
        </p:spPr>
        <p:txBody>
          <a:bodyPr wrap="square" rtlCol="0">
            <a:spAutoFit/>
          </a:bodyPr>
          <a:lstStyle/>
          <a:p>
            <a:endParaRPr lang="en-IN" dirty="0"/>
          </a:p>
        </p:txBody>
      </p:sp>
      <p:sp>
        <p:nvSpPr>
          <p:cNvPr id="7" name="TextBox 6">
            <a:extLst>
              <a:ext uri="{FF2B5EF4-FFF2-40B4-BE49-F238E27FC236}">
                <a16:creationId xmlns:a16="http://schemas.microsoft.com/office/drawing/2014/main" id="{80FF2C26-18E3-69AE-227B-695732E42BC0}"/>
              </a:ext>
            </a:extLst>
          </p:cNvPr>
          <p:cNvSpPr txBox="1"/>
          <p:nvPr/>
        </p:nvSpPr>
        <p:spPr>
          <a:xfrm>
            <a:off x="9686925" y="2898944"/>
            <a:ext cx="638175" cy="276509"/>
          </a:xfrm>
          <a:prstGeom prst="rect">
            <a:avLst/>
          </a:prstGeom>
          <a:noFill/>
          <a:ln w="38100">
            <a:solidFill>
              <a:srgbClr val="FF0000"/>
            </a:solidFill>
          </a:ln>
        </p:spPr>
        <p:txBody>
          <a:bodyPr wrap="square" rtlCol="0">
            <a:spAutoFit/>
          </a:bodyPr>
          <a:lstStyle/>
          <a:p>
            <a:endParaRPr lang="en-IN" dirty="0"/>
          </a:p>
        </p:txBody>
      </p:sp>
      <p:sp>
        <p:nvSpPr>
          <p:cNvPr id="8" name="TextBox 7">
            <a:extLst>
              <a:ext uri="{FF2B5EF4-FFF2-40B4-BE49-F238E27FC236}">
                <a16:creationId xmlns:a16="http://schemas.microsoft.com/office/drawing/2014/main" id="{6D7E43E6-755F-465E-443C-690A1516014D}"/>
              </a:ext>
            </a:extLst>
          </p:cNvPr>
          <p:cNvSpPr txBox="1"/>
          <p:nvPr/>
        </p:nvSpPr>
        <p:spPr>
          <a:xfrm>
            <a:off x="583862" y="5810250"/>
            <a:ext cx="4702513" cy="380736"/>
          </a:xfrm>
          <a:prstGeom prst="rect">
            <a:avLst/>
          </a:prstGeom>
          <a:noFill/>
          <a:ln w="38100">
            <a:solidFill>
              <a:srgbClr val="FF0000"/>
            </a:solidFill>
          </a:ln>
        </p:spPr>
        <p:txBody>
          <a:bodyPr wrap="square" rtlCol="0">
            <a:spAutoFit/>
          </a:bodyPr>
          <a:lstStyle/>
          <a:p>
            <a:endParaRPr lang="en-IN" dirty="0"/>
          </a:p>
        </p:txBody>
      </p:sp>
      <p:sp>
        <p:nvSpPr>
          <p:cNvPr id="13" name="TextBox 12">
            <a:extLst>
              <a:ext uri="{FF2B5EF4-FFF2-40B4-BE49-F238E27FC236}">
                <a16:creationId xmlns:a16="http://schemas.microsoft.com/office/drawing/2014/main" id="{F9F2D392-0A9F-1BB3-E71C-D56A5D72462B}"/>
              </a:ext>
            </a:extLst>
          </p:cNvPr>
          <p:cNvSpPr txBox="1"/>
          <p:nvPr/>
        </p:nvSpPr>
        <p:spPr>
          <a:xfrm>
            <a:off x="6903429" y="5419725"/>
            <a:ext cx="649896" cy="190500"/>
          </a:xfrm>
          <a:prstGeom prst="rect">
            <a:avLst/>
          </a:prstGeom>
          <a:noFill/>
          <a:ln w="38100">
            <a:solidFill>
              <a:srgbClr val="FF0000"/>
            </a:solidFill>
          </a:ln>
        </p:spPr>
        <p:txBody>
          <a:bodyPr wrap="square" rtlCol="0">
            <a:spAutoFit/>
          </a:bodyPr>
          <a:lstStyle/>
          <a:p>
            <a:endParaRPr lang="en-IN" dirty="0"/>
          </a:p>
        </p:txBody>
      </p:sp>
    </p:spTree>
    <p:extLst>
      <p:ext uri="{BB962C8B-B14F-4D97-AF65-F5344CB8AC3E}">
        <p14:creationId xmlns:p14="http://schemas.microsoft.com/office/powerpoint/2010/main" val="3868141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B8174-69D6-E29A-B632-304BFA516403}"/>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EDA20BDE-DB1B-949C-6352-9C9BD44FC352}"/>
              </a:ext>
            </a:extLst>
          </p:cNvPr>
          <p:cNvSpPr>
            <a:spLocks noGrp="1"/>
          </p:cNvSpPr>
          <p:nvPr>
            <p:ph idx="1"/>
          </p:nvPr>
        </p:nvSpPr>
        <p:spPr>
          <a:xfrm>
            <a:off x="365760" y="1259840"/>
            <a:ext cx="9684093" cy="4988559"/>
          </a:xfrm>
        </p:spPr>
        <p:txBody>
          <a:bodyPr/>
          <a:lstStyle/>
          <a:p>
            <a:pPr>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Analytics</a:t>
            </a:r>
          </a:p>
          <a:p>
            <a:pPr>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Compute</a:t>
            </a:r>
          </a:p>
          <a:p>
            <a:pPr>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Database</a:t>
            </a:r>
          </a:p>
          <a:p>
            <a:pPr>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Machine Learning</a:t>
            </a:r>
          </a:p>
          <a:p>
            <a:pPr>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Storage</a:t>
            </a:r>
          </a:p>
        </p:txBody>
      </p:sp>
    </p:spTree>
    <p:extLst>
      <p:ext uri="{BB962C8B-B14F-4D97-AF65-F5344CB8AC3E}">
        <p14:creationId xmlns:p14="http://schemas.microsoft.com/office/powerpoint/2010/main" val="33814899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14229-03FA-668F-6ACF-EB5025EE5EBF}"/>
              </a:ext>
            </a:extLst>
          </p:cNvPr>
          <p:cNvSpPr>
            <a:spLocks noGrp="1"/>
          </p:cNvSpPr>
          <p:nvPr>
            <p:ph type="title"/>
          </p:nvPr>
        </p:nvSpPr>
        <p:spPr>
          <a:xfrm>
            <a:off x="403122" y="2537156"/>
            <a:ext cx="11385755" cy="1400530"/>
          </a:xfrm>
          <a:effectLst>
            <a:glow rad="228600">
              <a:schemeClr val="accent2">
                <a:satMod val="175000"/>
                <a:alpha val="40000"/>
              </a:schemeClr>
            </a:glow>
          </a:effectLst>
        </p:spPr>
        <p:txBody>
          <a:bodyPr/>
          <a:lstStyle/>
          <a:p>
            <a:pPr algn="ctr"/>
            <a:r>
              <a:rPr lang="en-IN" sz="7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Thank You!</a:t>
            </a:r>
            <a:endParaRPr lang="en-GB" sz="7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26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69D777-2DC2-DD99-7924-C2A234B033B8}"/>
              </a:ext>
            </a:extLst>
          </p:cNvPr>
          <p:cNvSpPr>
            <a:spLocks noGrp="1"/>
          </p:cNvSpPr>
          <p:nvPr>
            <p:ph idx="1"/>
          </p:nvPr>
        </p:nvSpPr>
        <p:spPr>
          <a:xfrm>
            <a:off x="648929" y="599769"/>
            <a:ext cx="10704871" cy="5577194"/>
          </a:xfrm>
        </p:spPr>
        <p:txBody>
          <a:bodyPr/>
          <a:lstStyle/>
          <a:p>
            <a:pPr marL="0" indent="0">
              <a:buNone/>
            </a:pPr>
            <a:r>
              <a:rPr lang="en-US" sz="2800" b="1" dirty="0">
                <a:latin typeface="Times New Roman" panose="02020603050405020304" pitchFamily="18" charset="0"/>
                <a:cs typeface="Times New Roman" panose="02020603050405020304" pitchFamily="18" charset="0"/>
              </a:rPr>
              <a:t>1</a:t>
            </a:r>
            <a:r>
              <a:rPr lang="en-US" sz="3200" b="1" dirty="0">
                <a:latin typeface="Times New Roman" panose="02020603050405020304" pitchFamily="18" charset="0"/>
                <a:cs typeface="Times New Roman" panose="02020603050405020304" pitchFamily="18" charset="0"/>
              </a:rPr>
              <a:t>. Athena</a:t>
            </a:r>
            <a:r>
              <a:rPr lang="en-US" sz="2800" b="1" dirty="0">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sz="2400" b="0" i="0" dirty="0">
                <a:effectLst/>
                <a:latin typeface="Times New Roman" panose="02020603050405020304" pitchFamily="18" charset="0"/>
                <a:cs typeface="Times New Roman" panose="02020603050405020304" pitchFamily="18" charset="0"/>
              </a:rPr>
              <a:t>Amazon Athena is an interactive data analysis tool used to process complex queries in a relatively short amount of time.</a:t>
            </a:r>
          </a:p>
          <a:p>
            <a:pPr>
              <a:buFont typeface="Wingdings" panose="05000000000000000000" pitchFamily="2" charset="2"/>
              <a:buChar char="Ø"/>
            </a:pPr>
            <a:r>
              <a:rPr lang="en-US" sz="2400" b="0" i="0" dirty="0">
                <a:effectLst/>
                <a:latin typeface="Times New Roman" panose="02020603050405020304" pitchFamily="18" charset="0"/>
                <a:cs typeface="Times New Roman" panose="02020603050405020304" pitchFamily="18" charset="0"/>
              </a:rPr>
              <a:t>It is not a database service. Therefore, you pay for the queries you run. You just point your data into S3, define the necessary schema, and you are good to go with a standard SQL.</a:t>
            </a:r>
          </a:p>
          <a:p>
            <a:endParaRPr lang="en-US" sz="2400" b="0" i="0" dirty="0">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E32B2C7-6FF9-460A-9E16-3757063D3F6E}"/>
              </a:ext>
            </a:extLst>
          </p:cNvPr>
          <p:cNvPicPr>
            <a:picLocks noChangeAspect="1"/>
          </p:cNvPicPr>
          <p:nvPr/>
        </p:nvPicPr>
        <p:blipFill>
          <a:blip r:embed="rId3"/>
          <a:stretch>
            <a:fillRect/>
          </a:stretch>
        </p:blipFill>
        <p:spPr>
          <a:xfrm>
            <a:off x="2718566" y="3388366"/>
            <a:ext cx="6754868" cy="32195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50671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991FED-FEEA-3883-D14C-5E7F1C9B7020}"/>
              </a:ext>
            </a:extLst>
          </p:cNvPr>
          <p:cNvSpPr>
            <a:spLocks noGrp="1"/>
          </p:cNvSpPr>
          <p:nvPr>
            <p:ph idx="1"/>
          </p:nvPr>
        </p:nvSpPr>
        <p:spPr>
          <a:xfrm>
            <a:off x="471949" y="-6446"/>
            <a:ext cx="10872019" cy="6039310"/>
          </a:xfrm>
        </p:spPr>
        <p:txBody>
          <a:bodyPr/>
          <a:lstStyle/>
          <a:p>
            <a:pPr marL="0" indent="0">
              <a:buNone/>
            </a:pPr>
            <a:endParaRPr lang="en-US" sz="3200" b="1" dirty="0">
              <a:latin typeface="Arial" panose="020B0604020202020204" pitchFamily="34" charset="0"/>
              <a:cs typeface="Arial" panose="020B0604020202020204" pitchFamily="34" charset="0"/>
            </a:endParaRPr>
          </a:p>
          <a:p>
            <a:pPr marL="0" indent="0">
              <a:buNone/>
            </a:pPr>
            <a:r>
              <a:rPr lang="en-US" sz="2800" b="1" dirty="0">
                <a:latin typeface="Times New Roman" panose="02020603050405020304" pitchFamily="18" charset="0"/>
                <a:cs typeface="Times New Roman" panose="02020603050405020304" pitchFamily="18" charset="0"/>
              </a:rPr>
              <a:t>2</a:t>
            </a:r>
            <a:r>
              <a:rPr lang="en-US" sz="3200" b="1" dirty="0">
                <a:latin typeface="Arial" panose="020B0604020202020204" pitchFamily="34" charset="0"/>
                <a:cs typeface="Arial" panose="020B0604020202020204" pitchFamily="34" charset="0"/>
              </a:rPr>
              <a:t>. </a:t>
            </a:r>
            <a:r>
              <a:rPr lang="en-US" sz="3200" b="1" dirty="0">
                <a:latin typeface="Times New Roman" panose="02020603050405020304" pitchFamily="18" charset="0"/>
                <a:cs typeface="Times New Roman" panose="02020603050405020304" pitchFamily="18" charset="0"/>
              </a:rPr>
              <a:t>Data Pipeline</a:t>
            </a:r>
            <a:r>
              <a:rPr lang="en-US" sz="3200" b="1" dirty="0">
                <a:latin typeface="Arial" panose="020B0604020202020204" pitchFamily="34" charset="0"/>
                <a:cs typeface="Arial" panose="020B0604020202020204" pitchFamily="34" charset="0"/>
              </a:rPr>
              <a:t>:</a:t>
            </a:r>
          </a:p>
          <a:p>
            <a:pPr>
              <a:buFont typeface="Wingdings" panose="05000000000000000000" pitchFamily="2" charset="2"/>
              <a:buChar char="Ø"/>
            </a:pPr>
            <a:r>
              <a:rPr lang="en-US" sz="2400" b="0" i="0" dirty="0">
                <a:effectLst/>
                <a:latin typeface="Times New Roman" panose="02020603050405020304" pitchFamily="18" charset="0"/>
                <a:cs typeface="Times New Roman" panose="02020603050405020304" pitchFamily="18" charset="0"/>
              </a:rPr>
              <a:t>AWS Data Pipeline is a web service that can access the data from different services and analyzes, processes the data at the same location, and then stores the data to different AWS services such as DynamoDB, Amazon S3.</a:t>
            </a:r>
          </a:p>
          <a:p>
            <a:endParaRPr lang="en-US" sz="2800" dirty="0">
              <a:latin typeface="Roboto" panose="02000000000000000000" pitchFamily="2" charset="0"/>
            </a:endParaRPr>
          </a:p>
          <a:p>
            <a:endParaRPr lang="en-US" dirty="0"/>
          </a:p>
        </p:txBody>
      </p:sp>
      <p:pic>
        <p:nvPicPr>
          <p:cNvPr id="4" name="Picture 3">
            <a:extLst>
              <a:ext uri="{FF2B5EF4-FFF2-40B4-BE49-F238E27FC236}">
                <a16:creationId xmlns:a16="http://schemas.microsoft.com/office/drawing/2014/main" id="{84348CF6-688B-555E-3BE4-F5C9259BFEF4}"/>
              </a:ext>
            </a:extLst>
          </p:cNvPr>
          <p:cNvPicPr>
            <a:picLocks noChangeAspect="1"/>
          </p:cNvPicPr>
          <p:nvPr/>
        </p:nvPicPr>
        <p:blipFill>
          <a:blip r:embed="rId2"/>
          <a:stretch>
            <a:fillRect/>
          </a:stretch>
        </p:blipFill>
        <p:spPr>
          <a:xfrm>
            <a:off x="2820628" y="3429000"/>
            <a:ext cx="6174659" cy="27849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522262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D44D77-3665-6C32-01B5-1DA86275328F}"/>
              </a:ext>
            </a:extLst>
          </p:cNvPr>
          <p:cNvSpPr>
            <a:spLocks noGrp="1"/>
          </p:cNvSpPr>
          <p:nvPr>
            <p:ph idx="1"/>
          </p:nvPr>
        </p:nvSpPr>
        <p:spPr>
          <a:xfrm>
            <a:off x="599768" y="599767"/>
            <a:ext cx="11471990" cy="6111425"/>
          </a:xfrm>
        </p:spPr>
        <p:txBody>
          <a:bodyPr/>
          <a:lstStyle/>
          <a:p>
            <a:pPr marL="0" indent="0">
              <a:buNone/>
            </a:pPr>
            <a:r>
              <a:rPr lang="en-US" sz="2800" b="1" dirty="0">
                <a:latin typeface="Times New Roman" panose="02020603050405020304" pitchFamily="18" charset="0"/>
                <a:cs typeface="Times New Roman" panose="02020603050405020304" pitchFamily="18" charset="0"/>
              </a:rPr>
              <a:t>3</a:t>
            </a:r>
            <a:r>
              <a:rPr lang="en-US" sz="3200" b="1"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EMR</a:t>
            </a:r>
          </a:p>
          <a:p>
            <a:pPr>
              <a:buFont typeface="Wingdings" panose="05000000000000000000" pitchFamily="2" charset="2"/>
              <a:buChar char="Ø"/>
            </a:pPr>
            <a:r>
              <a:rPr lang="en-US" dirty="0"/>
              <a:t> </a:t>
            </a:r>
            <a:r>
              <a:rPr lang="en-US" sz="2400" dirty="0">
                <a:latin typeface="Times New Roman" panose="02020603050405020304" pitchFamily="18" charset="0"/>
                <a:cs typeface="Times New Roman" panose="02020603050405020304" pitchFamily="18" charset="0"/>
              </a:rPr>
              <a:t>Amazon Elastic Map Reduce (Amazon EMR) is a web service that makes it easy to process large amounts of data quickly and cost-effectively.</a:t>
            </a:r>
          </a:p>
          <a:p>
            <a:pPr>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Amazon EMR is based on Apache Hadoop, a Java-based programming framework that supports the processing of large data sets in a distributed computing environment. </a:t>
            </a:r>
          </a:p>
          <a:p>
            <a:pPr>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Using Map Reduce, a core component of the Hadoop software framework, developers can write programs that process massive amounts of unstructured data in distributed clusters of processors or standalone computers.</a:t>
            </a:r>
          </a:p>
          <a:p>
            <a:endParaRPr lang="en-US" dirty="0"/>
          </a:p>
        </p:txBody>
      </p:sp>
    </p:spTree>
    <p:extLst>
      <p:ext uri="{BB962C8B-B14F-4D97-AF65-F5344CB8AC3E}">
        <p14:creationId xmlns:p14="http://schemas.microsoft.com/office/powerpoint/2010/main" val="1270696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62AF6-479D-5619-1B8F-9D1B78F9872E}"/>
              </a:ext>
            </a:extLst>
          </p:cNvPr>
          <p:cNvSpPr>
            <a:spLocks noGrp="1"/>
          </p:cNvSpPr>
          <p:nvPr>
            <p:ph type="title"/>
          </p:nvPr>
        </p:nvSpPr>
        <p:spPr/>
        <p:txBody>
          <a:bodyPr/>
          <a:lstStyle/>
          <a:p>
            <a:r>
              <a:rPr lang="en-US" sz="3200" b="1" dirty="0">
                <a:latin typeface="Times New Roman" panose="02020603050405020304" pitchFamily="18" charset="0"/>
                <a:cs typeface="Times New Roman" panose="02020603050405020304" pitchFamily="18" charset="0"/>
              </a:rPr>
              <a:t>4. Amazon Redshift :</a:t>
            </a:r>
            <a:br>
              <a:rPr lang="en-US" sz="3200" b="1" dirty="0">
                <a:latin typeface="Times New Roman" panose="02020603050405020304" pitchFamily="18" charset="0"/>
                <a:cs typeface="Times New Roman" panose="02020603050405020304" pitchFamily="18" charset="0"/>
              </a:rPr>
            </a:br>
            <a:endParaRPr lang="en-GB"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70F76B3-91C5-1715-377F-336ED26A9924}"/>
              </a:ext>
            </a:extLst>
          </p:cNvPr>
          <p:cNvSpPr>
            <a:spLocks noGrp="1"/>
          </p:cNvSpPr>
          <p:nvPr>
            <p:ph idx="1"/>
          </p:nvPr>
        </p:nvSpPr>
        <p:spPr>
          <a:xfrm>
            <a:off x="645131" y="1042219"/>
            <a:ext cx="9404723" cy="5206180"/>
          </a:xfrm>
        </p:spPr>
        <p:txBody>
          <a:bodyPr/>
          <a:lstStyle/>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Redshift is a fast and powerful, fully managed, petabyte-scale data warehouse service in the cloud.</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Amazon Redshift Features: </a:t>
            </a:r>
          </a:p>
          <a:p>
            <a:endParaRPr lang="en-US" sz="2400" dirty="0">
              <a:latin typeface="Times New Roman" panose="02020603050405020304" pitchFamily="18" charset="0"/>
              <a:cs typeface="Times New Roman" panose="02020603050405020304" pitchFamily="18" charset="0"/>
            </a:endParaRPr>
          </a:p>
          <a:p>
            <a:endParaRPr lang="en-GB" dirty="0"/>
          </a:p>
        </p:txBody>
      </p:sp>
      <p:pic>
        <p:nvPicPr>
          <p:cNvPr id="4" name="Content Placeholder 3">
            <a:extLst>
              <a:ext uri="{FF2B5EF4-FFF2-40B4-BE49-F238E27FC236}">
                <a16:creationId xmlns:a16="http://schemas.microsoft.com/office/drawing/2014/main" id="{AB009164-E621-2E12-3640-1484E1E121F0}"/>
              </a:ext>
            </a:extLst>
          </p:cNvPr>
          <p:cNvPicPr>
            <a:picLocks noChangeAspect="1"/>
          </p:cNvPicPr>
          <p:nvPr/>
        </p:nvPicPr>
        <p:blipFill>
          <a:blip r:embed="rId2"/>
          <a:stretch>
            <a:fillRect/>
          </a:stretch>
        </p:blipFill>
        <p:spPr>
          <a:xfrm>
            <a:off x="1412343" y="2442749"/>
            <a:ext cx="8980354" cy="4085656"/>
          </a:xfrm>
          <a:prstGeom prst="rect">
            <a:avLst/>
          </a:prstGeom>
        </p:spPr>
      </p:pic>
    </p:spTree>
    <p:extLst>
      <p:ext uri="{BB962C8B-B14F-4D97-AF65-F5344CB8AC3E}">
        <p14:creationId xmlns:p14="http://schemas.microsoft.com/office/powerpoint/2010/main" val="540927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0653F9-4857-0091-FEBA-9D55504CBA18}"/>
              </a:ext>
            </a:extLst>
          </p:cNvPr>
          <p:cNvSpPr>
            <a:spLocks noGrp="1"/>
          </p:cNvSpPr>
          <p:nvPr>
            <p:ph idx="1"/>
          </p:nvPr>
        </p:nvSpPr>
        <p:spPr>
          <a:xfrm>
            <a:off x="416561" y="355600"/>
            <a:ext cx="11495806" cy="6414315"/>
          </a:xfrm>
        </p:spPr>
        <p:txBody>
          <a:bodyPr>
            <a:normAutofit/>
          </a:bodyPr>
          <a:lstStyle/>
          <a:p>
            <a:pPr marL="0" indent="0">
              <a:buNone/>
            </a:pPr>
            <a:r>
              <a:rPr lang="en-US" sz="3800" b="1" dirty="0">
                <a:latin typeface="Times New Roman" panose="02020603050405020304" pitchFamily="18" charset="0"/>
                <a:cs typeface="Times New Roman" panose="02020603050405020304" pitchFamily="18" charset="0"/>
              </a:rPr>
              <a:t>Compute</a:t>
            </a:r>
            <a:r>
              <a:rPr lang="en-US" sz="3800" dirty="0">
                <a:latin typeface="Times New Roman" panose="02020603050405020304" pitchFamily="18" charset="0"/>
                <a:cs typeface="Times New Roman" panose="02020603050405020304" pitchFamily="18" charset="0"/>
              </a:rPr>
              <a:t>:</a:t>
            </a:r>
            <a:endParaRPr lang="en-US" sz="3200" b="1" dirty="0">
              <a:latin typeface="Times New Roman" panose="02020603050405020304" pitchFamily="18" charset="0"/>
              <a:cs typeface="Times New Roman" panose="02020603050405020304" pitchFamily="18" charset="0"/>
            </a:endParaRPr>
          </a:p>
          <a:p>
            <a:pPr marL="0" indent="0">
              <a:buNone/>
            </a:pPr>
            <a:r>
              <a:rPr lang="en-US" sz="2400" b="1" dirty="0">
                <a:latin typeface="Times New Roman" panose="02020603050405020304" pitchFamily="18" charset="0"/>
                <a:cs typeface="Times New Roman" panose="02020603050405020304" pitchFamily="18" charset="0"/>
              </a:rPr>
              <a:t>1. EC2 :</a:t>
            </a:r>
          </a:p>
          <a:p>
            <a:pPr marL="514350" indent="-514350">
              <a:buFont typeface="+mj-lt"/>
              <a:buAutoNum type="arabicPeriod"/>
            </a:pP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EC2 stands for Amazon Elastic Compute Cloud. Amazon EC2 is a web service that provides resizable compute capacity in the cloud.</a:t>
            </a:r>
          </a:p>
          <a:p>
            <a:endParaRPr lang="en-US" sz="2400" dirty="0">
              <a:latin typeface="Times New Roman" panose="02020603050405020304" pitchFamily="18" charset="0"/>
              <a:cs typeface="Times New Roman" panose="02020603050405020304" pitchFamily="18" charset="0"/>
            </a:endParaRPr>
          </a:p>
          <a:p>
            <a:pPr marL="0" indent="0">
              <a:buNone/>
            </a:pPr>
            <a:r>
              <a:rPr lang="en-US" sz="2800" b="1" dirty="0">
                <a:latin typeface="Times New Roman" panose="02020603050405020304" pitchFamily="18" charset="0"/>
                <a:cs typeface="Times New Roman" panose="02020603050405020304" pitchFamily="18" charset="0"/>
              </a:rPr>
              <a:t>2</a:t>
            </a:r>
            <a:r>
              <a:rPr lang="en-US" sz="2400" b="1"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Lambda</a:t>
            </a:r>
            <a:r>
              <a:rPr lang="en-US" sz="2400" b="1" dirty="0">
                <a:latin typeface="Times New Roman" panose="02020603050405020304" pitchFamily="18" charset="0"/>
                <a:cs typeface="Times New Roman" panose="02020603050405020304" pitchFamily="18" charset="0"/>
              </a:rPr>
              <a:t> :</a:t>
            </a:r>
          </a:p>
          <a:p>
            <a:pPr marL="0" indent="0">
              <a:buNone/>
            </a:pP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Lambda is a compute service where you can upload your code and create the Lambda function. Lambda takes care of provisioning and managing the servers used to run the code.</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While using Lambda, you don't have to worry about scaling, patching, operating systems.</a:t>
            </a:r>
          </a:p>
        </p:txBody>
      </p:sp>
    </p:spTree>
    <p:extLst>
      <p:ext uri="{BB962C8B-B14F-4D97-AF65-F5344CB8AC3E}">
        <p14:creationId xmlns:p14="http://schemas.microsoft.com/office/powerpoint/2010/main" val="4101728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557039-4C9D-F616-258D-2FFE1F3958AD}"/>
              </a:ext>
            </a:extLst>
          </p:cNvPr>
          <p:cNvSpPr>
            <a:spLocks noGrp="1"/>
          </p:cNvSpPr>
          <p:nvPr>
            <p:ph idx="1"/>
          </p:nvPr>
        </p:nvSpPr>
        <p:spPr>
          <a:xfrm>
            <a:off x="226503" y="134224"/>
            <a:ext cx="11870422" cy="6644081"/>
          </a:xfrm>
        </p:spPr>
        <p:txBody>
          <a:bodyPr>
            <a:normAutofit lnSpcReduction="10000"/>
          </a:bodyPr>
          <a:lstStyle/>
          <a:p>
            <a:pPr marL="0" indent="0">
              <a:buNone/>
            </a:pPr>
            <a:r>
              <a:rPr lang="en-US" sz="3600" b="1" dirty="0">
                <a:latin typeface="Times New Roman" panose="02020603050405020304" pitchFamily="18" charset="0"/>
                <a:cs typeface="Times New Roman" panose="02020603050405020304" pitchFamily="18" charset="0"/>
              </a:rPr>
              <a:t>Database</a:t>
            </a:r>
            <a:r>
              <a:rPr lang="en-US" sz="3600" b="1" dirty="0"/>
              <a:t>:</a:t>
            </a:r>
            <a:endParaRPr lang="en-US" dirty="0"/>
          </a:p>
          <a:p>
            <a:pPr marL="0" indent="0">
              <a:buNone/>
            </a:pPr>
            <a:r>
              <a:rPr lang="en-US" b="1" dirty="0">
                <a:latin typeface="Times New Roman" panose="02020603050405020304" pitchFamily="18" charset="0"/>
                <a:cs typeface="Times New Roman" panose="02020603050405020304" pitchFamily="18" charset="0"/>
              </a:rPr>
              <a:t>1</a:t>
            </a:r>
            <a:r>
              <a:rPr lang="en-US" b="1" dirty="0"/>
              <a:t>. </a:t>
            </a:r>
            <a:r>
              <a:rPr lang="en-US" b="1" dirty="0">
                <a:latin typeface="Times New Roman" panose="02020603050405020304" pitchFamily="18" charset="0"/>
                <a:cs typeface="Times New Roman" panose="02020603050405020304" pitchFamily="18" charset="0"/>
              </a:rPr>
              <a:t>RDS (Relational Database Services</a:t>
            </a:r>
            <a:r>
              <a:rPr lang="en-US" b="1" dirty="0"/>
              <a:t>)</a:t>
            </a:r>
            <a:br>
              <a:rPr lang="en-US" b="1" dirty="0"/>
            </a:br>
            <a:endParaRPr lang="en-US" b="1" dirty="0"/>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Amazon Relational Database Service (RDS) is a managed SQL database service provided by Amazon Web Services (AWS). Amazon RDS supports structured data. </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It can create database queries from database services and support all SQL commands.</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We can use this database by using the query editor in  Athena using “Export in amazon query ”.</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RDS has a query editor but, the best way to use it is in redshift.</a:t>
            </a:r>
          </a:p>
          <a:p>
            <a:endParaRPr lang="en-US" dirty="0"/>
          </a:p>
          <a:p>
            <a:pPr marL="0" indent="0">
              <a:buNone/>
            </a:pPr>
            <a:r>
              <a:rPr lang="en-US" sz="2400" b="1"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DynamoDB</a:t>
            </a:r>
          </a:p>
          <a:p>
            <a:pPr marL="0" indent="0">
              <a:buNone/>
            </a:pPr>
            <a:endParaRPr lang="en-US" dirty="0"/>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Amazon DynamoDB is a fast and flexible NoSQL database service for all applications</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It supports unstructured data.</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Its flexible data model and performance make it a great fit for mobile, web, gaming, ad tech, IoT, and many other applications.</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It is costly so most of the company avoid using this database. </a:t>
            </a:r>
          </a:p>
          <a:p>
            <a:pPr marL="0" indent="0">
              <a:buNone/>
            </a:pPr>
            <a:endParaRPr lang="en-US" dirty="0"/>
          </a:p>
        </p:txBody>
      </p:sp>
    </p:spTree>
    <p:extLst>
      <p:ext uri="{BB962C8B-B14F-4D97-AF65-F5344CB8AC3E}">
        <p14:creationId xmlns:p14="http://schemas.microsoft.com/office/powerpoint/2010/main" val="1620467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2C3B4-256C-B4E7-FC28-632153A7A292}"/>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Machine Learning</a:t>
            </a:r>
            <a:r>
              <a:rPr lang="en-US" dirty="0"/>
              <a:t>:</a:t>
            </a:r>
          </a:p>
        </p:txBody>
      </p:sp>
      <p:sp>
        <p:nvSpPr>
          <p:cNvPr id="3" name="Content Placeholder 2">
            <a:extLst>
              <a:ext uri="{FF2B5EF4-FFF2-40B4-BE49-F238E27FC236}">
                <a16:creationId xmlns:a16="http://schemas.microsoft.com/office/drawing/2014/main" id="{7E443EC8-D481-07CD-BBA1-323A295B89F6}"/>
              </a:ext>
            </a:extLst>
          </p:cNvPr>
          <p:cNvSpPr>
            <a:spLocks noGrp="1"/>
          </p:cNvSpPr>
          <p:nvPr>
            <p:ph idx="1"/>
          </p:nvPr>
        </p:nvSpPr>
        <p:spPr>
          <a:xfrm>
            <a:off x="838200" y="1543575"/>
            <a:ext cx="10515600" cy="4633388"/>
          </a:xfrm>
        </p:spPr>
        <p:txBody>
          <a:bodyPr/>
          <a:lstStyle/>
          <a:p>
            <a:pPr marL="0" indent="0">
              <a:buNone/>
            </a:pPr>
            <a:endParaRPr lang="en-US" dirty="0"/>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Machine learning provides a large range of services following are a few of them:</a:t>
            </a:r>
          </a:p>
          <a:p>
            <a:endParaRPr lang="en-US"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2400" dirty="0">
                <a:latin typeface="Times New Roman" panose="02020603050405020304" pitchFamily="18" charset="0"/>
                <a:cs typeface="Times New Roman" panose="02020603050405020304" pitchFamily="18" charset="0"/>
              </a:rPr>
              <a:t>Amazon Lex</a:t>
            </a:r>
          </a:p>
          <a:p>
            <a:pPr marL="514350" indent="-514350">
              <a:buFont typeface="+mj-lt"/>
              <a:buAutoNum type="arabicPeriod"/>
            </a:pPr>
            <a:r>
              <a:rPr lang="en-US" sz="2400" dirty="0">
                <a:latin typeface="Times New Roman" panose="02020603050405020304" pitchFamily="18" charset="0"/>
                <a:cs typeface="Times New Roman" panose="02020603050405020304" pitchFamily="18" charset="0"/>
              </a:rPr>
              <a:t>Amazon Polly</a:t>
            </a:r>
          </a:p>
          <a:p>
            <a:pPr marL="514350" indent="-514350">
              <a:buFont typeface="+mj-lt"/>
              <a:buAutoNum type="arabicPeriod"/>
            </a:pPr>
            <a:r>
              <a:rPr lang="en-US" sz="2400" dirty="0">
                <a:latin typeface="Times New Roman" panose="02020603050405020304" pitchFamily="18" charset="0"/>
                <a:cs typeface="Times New Roman" panose="02020603050405020304" pitchFamily="18" charset="0"/>
              </a:rPr>
              <a:t>Amazon </a:t>
            </a:r>
            <a:r>
              <a:rPr lang="en-US" sz="2400" dirty="0" err="1">
                <a:latin typeface="Times New Roman" panose="02020603050405020304" pitchFamily="18" charset="0"/>
                <a:cs typeface="Times New Roman" panose="02020603050405020304" pitchFamily="18" charset="0"/>
              </a:rPr>
              <a:t>Rekognition</a:t>
            </a:r>
            <a:endParaRPr lang="en-US" sz="2400"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2400" dirty="0">
                <a:latin typeface="Times New Roman" panose="02020603050405020304" pitchFamily="18" charset="0"/>
                <a:cs typeface="Times New Roman" panose="02020603050405020304" pitchFamily="18" charset="0"/>
              </a:rPr>
              <a:t>Amazon </a:t>
            </a:r>
            <a:r>
              <a:rPr lang="en-US" sz="2400" dirty="0" err="1">
                <a:latin typeface="Times New Roman" panose="02020603050405020304" pitchFamily="18" charset="0"/>
                <a:cs typeface="Times New Roman" panose="02020603050405020304" pitchFamily="18" charset="0"/>
              </a:rPr>
              <a:t>Textract</a:t>
            </a:r>
            <a:endParaRPr lang="en-US" sz="2400"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2400" dirty="0">
                <a:latin typeface="Times New Roman" panose="02020603050405020304" pitchFamily="18" charset="0"/>
                <a:cs typeface="Times New Roman" panose="02020603050405020304" pitchFamily="18" charset="0"/>
              </a:rPr>
              <a:t>Amazon </a:t>
            </a:r>
            <a:r>
              <a:rPr lang="en-US" sz="2400" dirty="0" err="1">
                <a:latin typeface="Times New Roman" panose="02020603050405020304" pitchFamily="18" charset="0"/>
                <a:cs typeface="Times New Roman" panose="02020603050405020304" pitchFamily="18" charset="0"/>
              </a:rPr>
              <a:t>SageMaker</a:t>
            </a:r>
            <a:endParaRPr lang="en-US" sz="2400" dirty="0">
              <a:latin typeface="Times New Roman" panose="02020603050405020304" pitchFamily="18" charset="0"/>
              <a:cs typeface="Times New Roman" panose="02020603050405020304" pitchFamily="18" charset="0"/>
            </a:endParaRPr>
          </a:p>
          <a:p>
            <a:pPr marL="514350" indent="-514350">
              <a:buFont typeface="+mj-lt"/>
              <a:buAutoNum type="arabicPeriod"/>
            </a:pPr>
            <a:endParaRPr lang="en-US" dirty="0"/>
          </a:p>
        </p:txBody>
      </p:sp>
    </p:spTree>
    <p:extLst>
      <p:ext uri="{BB962C8B-B14F-4D97-AF65-F5344CB8AC3E}">
        <p14:creationId xmlns:p14="http://schemas.microsoft.com/office/powerpoint/2010/main" val="2607556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802</TotalTime>
  <Words>1037</Words>
  <Application>Microsoft Office PowerPoint</Application>
  <PresentationFormat>Widescreen</PresentationFormat>
  <Paragraphs>138</Paragraphs>
  <Slides>24</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Amazon Ember</vt:lpstr>
      <vt:lpstr>Arial</vt:lpstr>
      <vt:lpstr>Calibri</vt:lpstr>
      <vt:lpstr>Century Gothic</vt:lpstr>
      <vt:lpstr>Roboto</vt:lpstr>
      <vt:lpstr>Times New Roman</vt:lpstr>
      <vt:lpstr>Wingdings</vt:lpstr>
      <vt:lpstr>Wingdings 3</vt:lpstr>
      <vt:lpstr>Ion</vt:lpstr>
      <vt:lpstr>AWS</vt:lpstr>
      <vt:lpstr>Analytics:</vt:lpstr>
      <vt:lpstr>PowerPoint Presentation</vt:lpstr>
      <vt:lpstr>PowerPoint Presentation</vt:lpstr>
      <vt:lpstr>PowerPoint Presentation</vt:lpstr>
      <vt:lpstr>4. Amazon Redshift : </vt:lpstr>
      <vt:lpstr>PowerPoint Presentation</vt:lpstr>
      <vt:lpstr>PowerPoint Presentation</vt:lpstr>
      <vt:lpstr>Machine Learning:</vt:lpstr>
      <vt:lpstr>PowerPoint Presentation</vt:lpstr>
      <vt:lpstr>PowerPoint Presentation</vt:lpstr>
      <vt:lpstr>PowerPoint Presentation</vt:lpstr>
      <vt:lpstr>Workflow of Sagemaker</vt:lpstr>
      <vt:lpstr>Advantages of SageMaker:-</vt:lpstr>
      <vt:lpstr>How to create Notebook instance:-</vt:lpstr>
      <vt:lpstr>Notebook Instance</vt:lpstr>
      <vt:lpstr> AMAZON S3     </vt:lpstr>
      <vt:lpstr>Benefits and Features</vt:lpstr>
      <vt:lpstr>Use Cases:</vt:lpstr>
      <vt:lpstr>Creating an S3 Bucket:</vt:lpstr>
      <vt:lpstr>PowerPoint Presentation</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(AMAZON WEB SERIES)</dc:title>
  <dc:creator>Tanavi Borhade</dc:creator>
  <cp:lastModifiedBy>Renuka M</cp:lastModifiedBy>
  <cp:revision>8</cp:revision>
  <dcterms:created xsi:type="dcterms:W3CDTF">2023-01-23T06:39:53Z</dcterms:created>
  <dcterms:modified xsi:type="dcterms:W3CDTF">2023-01-25T03:55:29Z</dcterms:modified>
</cp:coreProperties>
</file>